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3"/>
  </p:notesMasterIdLst>
  <p:sldIdLst>
    <p:sldId id="280" r:id="rId2"/>
    <p:sldId id="2147481772" r:id="rId3"/>
    <p:sldId id="2147481814" r:id="rId4"/>
    <p:sldId id="2147481802" r:id="rId5"/>
    <p:sldId id="257" r:id="rId6"/>
    <p:sldId id="2147481815" r:id="rId7"/>
    <p:sldId id="2147481805" r:id="rId8"/>
    <p:sldId id="2147481774" r:id="rId9"/>
    <p:sldId id="2147481780" r:id="rId10"/>
    <p:sldId id="2147481799" r:id="rId11"/>
    <p:sldId id="2147481779" r:id="rId12"/>
    <p:sldId id="2147481821" r:id="rId13"/>
    <p:sldId id="2147481822" r:id="rId14"/>
    <p:sldId id="2147481823" r:id="rId15"/>
    <p:sldId id="2147481789" r:id="rId16"/>
    <p:sldId id="2147481792" r:id="rId17"/>
    <p:sldId id="2147481793" r:id="rId18"/>
    <p:sldId id="2147481791" r:id="rId19"/>
    <p:sldId id="2147481808" r:id="rId20"/>
    <p:sldId id="2147481826" r:id="rId21"/>
    <p:sldId id="2147481825" r:id="rId22"/>
    <p:sldId id="2147481776" r:id="rId23"/>
    <p:sldId id="2147481807" r:id="rId24"/>
    <p:sldId id="2147481794" r:id="rId25"/>
    <p:sldId id="2147481795" r:id="rId26"/>
    <p:sldId id="2147481777" r:id="rId27"/>
    <p:sldId id="2147481812" r:id="rId28"/>
    <p:sldId id="2147481782" r:id="rId29"/>
    <p:sldId id="2147481811" r:id="rId30"/>
    <p:sldId id="2147481813" r:id="rId31"/>
    <p:sldId id="28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0" userDrawn="1">
          <p15:clr>
            <a:srgbClr val="A4A3A4"/>
          </p15:clr>
        </p15:guide>
        <p15:guide id="2" pos="720" userDrawn="1">
          <p15:clr>
            <a:srgbClr val="A4A3A4"/>
          </p15:clr>
        </p15:guide>
        <p15:guide id="3" pos="240" userDrawn="1">
          <p15:clr>
            <a:srgbClr val="A4A3A4"/>
          </p15:clr>
        </p15:guide>
        <p15:guide id="4" orient="horz" pos="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32"/>
    <p:restoredTop sz="94825"/>
  </p:normalViewPr>
  <p:slideViewPr>
    <p:cSldViewPr snapToGrid="0">
      <p:cViewPr varScale="1">
        <p:scale>
          <a:sx n="118" d="100"/>
          <a:sy n="118" d="100"/>
        </p:scale>
        <p:origin x="640" y="192"/>
      </p:cViewPr>
      <p:guideLst>
        <p:guide orient="horz" pos="600"/>
        <p:guide pos="720"/>
        <p:guide pos="240"/>
        <p:guide orient="horz" pos="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533DCB-064B-478C-8DF3-65F14C33BCD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266F6D7-3538-4F7F-931E-C517F46B2B14}">
      <dgm:prSet custT="1"/>
      <dgm:spPr/>
      <dgm:t>
        <a:bodyPr/>
        <a:lstStyle/>
        <a:p>
          <a:pPr>
            <a:defRPr b="1"/>
          </a:pPr>
          <a:r>
            <a:rPr lang="en-US" sz="1600" b="1"/>
            <a:t>Protocol-driven, not preference-driven</a:t>
          </a:r>
          <a:endParaRPr lang="en-US" sz="1600"/>
        </a:p>
      </dgm:t>
    </dgm:pt>
    <dgm:pt modelId="{CEA058AA-E4B1-4E4A-9203-069906E1A1B3}" type="parTrans" cxnId="{CAA36BF9-DA00-42A5-A034-E62F75483294}">
      <dgm:prSet/>
      <dgm:spPr/>
      <dgm:t>
        <a:bodyPr/>
        <a:lstStyle/>
        <a:p>
          <a:endParaRPr lang="en-US"/>
        </a:p>
      </dgm:t>
    </dgm:pt>
    <dgm:pt modelId="{BCBECB74-5281-4DAB-BE4D-9E4359ECB112}" type="sibTrans" cxnId="{CAA36BF9-DA00-42A5-A034-E62F75483294}">
      <dgm:prSet/>
      <dgm:spPr/>
      <dgm:t>
        <a:bodyPr/>
        <a:lstStyle/>
        <a:p>
          <a:endParaRPr lang="en-US"/>
        </a:p>
      </dgm:t>
    </dgm:pt>
    <dgm:pt modelId="{503D9281-B01B-42DD-8BBD-0EEF0596ED14}">
      <dgm:prSet custT="1"/>
      <dgm:spPr/>
      <dgm:t>
        <a:bodyPr/>
        <a:lstStyle/>
        <a:p>
          <a:r>
            <a:rPr lang="en-US" sz="1600" dirty="0"/>
            <a:t>Anesthetic choice is governed by established clinical protocols, anesthesia workflows, and institutional norms rather than individual physician experimentation.</a:t>
          </a:r>
        </a:p>
      </dgm:t>
    </dgm:pt>
    <dgm:pt modelId="{C701D9B0-A38B-4224-98E6-FAF8A6CF2E0A}" type="parTrans" cxnId="{03F618E6-2DB2-4CD9-82FB-40FE02767C8D}">
      <dgm:prSet/>
      <dgm:spPr/>
      <dgm:t>
        <a:bodyPr/>
        <a:lstStyle/>
        <a:p>
          <a:endParaRPr lang="en-US"/>
        </a:p>
      </dgm:t>
    </dgm:pt>
    <dgm:pt modelId="{4973A06B-797D-4543-841B-0AE4674AEA30}" type="sibTrans" cxnId="{03F618E6-2DB2-4CD9-82FB-40FE02767C8D}">
      <dgm:prSet/>
      <dgm:spPr/>
      <dgm:t>
        <a:bodyPr/>
        <a:lstStyle/>
        <a:p>
          <a:endParaRPr lang="en-US"/>
        </a:p>
      </dgm:t>
    </dgm:pt>
    <dgm:pt modelId="{C24156F7-D70C-4A4D-B1BB-A2597E91B3BC}">
      <dgm:prSet custT="1"/>
      <dgm:spPr/>
      <dgm:t>
        <a:bodyPr/>
        <a:lstStyle/>
        <a:p>
          <a:r>
            <a:rPr lang="en-US" sz="1600" dirty="0"/>
            <a:t>Brands that gain share typically do so by anchoring themselves into standard-of-care pathways, not by out-promoting competitors.</a:t>
          </a:r>
        </a:p>
      </dgm:t>
    </dgm:pt>
    <dgm:pt modelId="{42101469-D7AC-4702-922C-47B582918B67}" type="parTrans" cxnId="{D7E0E8EE-23F5-4642-8DC1-E8C4DDFD53C1}">
      <dgm:prSet/>
      <dgm:spPr/>
      <dgm:t>
        <a:bodyPr/>
        <a:lstStyle/>
        <a:p>
          <a:endParaRPr lang="en-US"/>
        </a:p>
      </dgm:t>
    </dgm:pt>
    <dgm:pt modelId="{34819A74-6663-47E6-868D-8A287E70DCE7}" type="sibTrans" cxnId="{D7E0E8EE-23F5-4642-8DC1-E8C4DDFD53C1}">
      <dgm:prSet/>
      <dgm:spPr/>
      <dgm:t>
        <a:bodyPr/>
        <a:lstStyle/>
        <a:p>
          <a:endParaRPr lang="en-US"/>
        </a:p>
      </dgm:t>
    </dgm:pt>
    <dgm:pt modelId="{5F489548-6563-4D3A-838E-3A805404D387}">
      <dgm:prSet custT="1"/>
      <dgm:spPr/>
      <dgm:t>
        <a:bodyPr/>
        <a:lstStyle/>
        <a:p>
          <a:pPr>
            <a:defRPr b="1"/>
          </a:pPr>
          <a:r>
            <a:rPr lang="en-US" sz="1600" b="1" dirty="0"/>
            <a:t>High switching cost after adoption</a:t>
          </a:r>
          <a:endParaRPr lang="en-US" sz="1600" dirty="0"/>
        </a:p>
      </dgm:t>
    </dgm:pt>
    <dgm:pt modelId="{05C58E0B-5A8D-4785-AF98-9A7C709969F8}" type="parTrans" cxnId="{FB20EE3A-B133-4CD7-A643-AE1B2EBDCD5F}">
      <dgm:prSet/>
      <dgm:spPr/>
      <dgm:t>
        <a:bodyPr/>
        <a:lstStyle/>
        <a:p>
          <a:endParaRPr lang="en-US"/>
        </a:p>
      </dgm:t>
    </dgm:pt>
    <dgm:pt modelId="{48E9023B-D877-460F-89AF-8041C17CE81C}" type="sibTrans" cxnId="{FB20EE3A-B133-4CD7-A643-AE1B2EBDCD5F}">
      <dgm:prSet/>
      <dgm:spPr/>
      <dgm:t>
        <a:bodyPr/>
        <a:lstStyle/>
        <a:p>
          <a:endParaRPr lang="en-US"/>
        </a:p>
      </dgm:t>
    </dgm:pt>
    <dgm:pt modelId="{DC0E125B-AEFF-447A-A483-50750D0BE33B}">
      <dgm:prSet custT="1"/>
      <dgm:spPr/>
      <dgm:t>
        <a:bodyPr/>
        <a:lstStyle/>
        <a:p>
          <a:r>
            <a:rPr lang="en-US" sz="1600" dirty="0"/>
            <a:t>Once an anesthetic is embedded into perioperative protocols, switching requires workflow changes, retraining, and risk reassessment—making post-trial conversion significantly harder than initial trial.</a:t>
          </a:r>
        </a:p>
      </dgm:t>
    </dgm:pt>
    <dgm:pt modelId="{5D94ABBE-D704-49A2-8EB8-44AA747192C6}" type="parTrans" cxnId="{91BFC565-7869-4B03-9215-CCD5CB0FD7E4}">
      <dgm:prSet/>
      <dgm:spPr/>
      <dgm:t>
        <a:bodyPr/>
        <a:lstStyle/>
        <a:p>
          <a:endParaRPr lang="en-US"/>
        </a:p>
      </dgm:t>
    </dgm:pt>
    <dgm:pt modelId="{0BF3918E-8D00-4FBD-A843-E77323359A0E}" type="sibTrans" cxnId="{91BFC565-7869-4B03-9215-CCD5CB0FD7E4}">
      <dgm:prSet/>
      <dgm:spPr/>
      <dgm:t>
        <a:bodyPr/>
        <a:lstStyle/>
        <a:p>
          <a:endParaRPr lang="en-US"/>
        </a:p>
      </dgm:t>
    </dgm:pt>
    <dgm:pt modelId="{C09268DB-E98D-D44C-84C8-413A5F7B9DB1}" type="pres">
      <dgm:prSet presAssocID="{59533DCB-064B-478C-8DF3-65F14C33BCD8}" presName="linear" presStyleCnt="0">
        <dgm:presLayoutVars>
          <dgm:animLvl val="lvl"/>
          <dgm:resizeHandles val="exact"/>
        </dgm:presLayoutVars>
      </dgm:prSet>
      <dgm:spPr/>
    </dgm:pt>
    <dgm:pt modelId="{C862454E-A452-2B44-8FE4-452639981A71}" type="pres">
      <dgm:prSet presAssocID="{E266F6D7-3538-4F7F-931E-C517F46B2B14}" presName="parentText" presStyleLbl="node1" presStyleIdx="0" presStyleCnt="2" custScaleX="100000" custScaleY="69631" custLinFactNeighborY="-16138">
        <dgm:presLayoutVars>
          <dgm:chMax val="0"/>
          <dgm:bulletEnabled val="1"/>
        </dgm:presLayoutVars>
      </dgm:prSet>
      <dgm:spPr/>
    </dgm:pt>
    <dgm:pt modelId="{E3FA311F-EF4B-204C-8C26-59822F83D8E9}" type="pres">
      <dgm:prSet presAssocID="{E266F6D7-3538-4F7F-931E-C517F46B2B14}" presName="childText" presStyleLbl="revTx" presStyleIdx="0" presStyleCnt="2" custScaleX="100000" custScaleY="148758">
        <dgm:presLayoutVars>
          <dgm:bulletEnabled val="1"/>
        </dgm:presLayoutVars>
      </dgm:prSet>
      <dgm:spPr/>
    </dgm:pt>
    <dgm:pt modelId="{E2D35DC0-7367-1F44-86DD-B373A6B83CB1}" type="pres">
      <dgm:prSet presAssocID="{5F489548-6563-4D3A-838E-3A805404D387}" presName="parentText" presStyleLbl="node1" presStyleIdx="1" presStyleCnt="2" custScaleX="98806" custScaleY="66895" custLinFactNeighborX="-340" custLinFactNeighborY="-36685">
        <dgm:presLayoutVars>
          <dgm:chMax val="0"/>
          <dgm:bulletEnabled val="1"/>
        </dgm:presLayoutVars>
      </dgm:prSet>
      <dgm:spPr/>
    </dgm:pt>
    <dgm:pt modelId="{CA916525-64B5-A94D-9956-04AC7D81480E}" type="pres">
      <dgm:prSet presAssocID="{5F489548-6563-4D3A-838E-3A805404D387}" presName="childText" presStyleLbl="revTx" presStyleIdx="1" presStyleCnt="2" custScaleX="100000" custScaleY="148758" custLinFactNeighborY="-32451">
        <dgm:presLayoutVars>
          <dgm:bulletEnabled val="1"/>
        </dgm:presLayoutVars>
      </dgm:prSet>
      <dgm:spPr/>
    </dgm:pt>
  </dgm:ptLst>
  <dgm:cxnLst>
    <dgm:cxn modelId="{632CD539-9572-4045-8ACE-F878C0FC4B65}" type="presOf" srcId="{503D9281-B01B-42DD-8BBD-0EEF0596ED14}" destId="{E3FA311F-EF4B-204C-8C26-59822F83D8E9}" srcOrd="0" destOrd="0" presId="urn:microsoft.com/office/officeart/2005/8/layout/vList2"/>
    <dgm:cxn modelId="{FB20EE3A-B133-4CD7-A643-AE1B2EBDCD5F}" srcId="{59533DCB-064B-478C-8DF3-65F14C33BCD8}" destId="{5F489548-6563-4D3A-838E-3A805404D387}" srcOrd="1" destOrd="0" parTransId="{05C58E0B-5A8D-4785-AF98-9A7C709969F8}" sibTransId="{48E9023B-D877-460F-89AF-8041C17CE81C}"/>
    <dgm:cxn modelId="{5296894D-EE8C-1244-9851-A80EC7BF0855}" type="presOf" srcId="{DC0E125B-AEFF-447A-A483-50750D0BE33B}" destId="{CA916525-64B5-A94D-9956-04AC7D81480E}" srcOrd="0" destOrd="0" presId="urn:microsoft.com/office/officeart/2005/8/layout/vList2"/>
    <dgm:cxn modelId="{91BFC565-7869-4B03-9215-CCD5CB0FD7E4}" srcId="{5F489548-6563-4D3A-838E-3A805404D387}" destId="{DC0E125B-AEFF-447A-A483-50750D0BE33B}" srcOrd="0" destOrd="0" parTransId="{5D94ABBE-D704-49A2-8EB8-44AA747192C6}" sibTransId="{0BF3918E-8D00-4FBD-A843-E77323359A0E}"/>
    <dgm:cxn modelId="{6FD7EA6C-85F5-3A41-8787-864C69B0AA40}" type="presOf" srcId="{C24156F7-D70C-4A4D-B1BB-A2597E91B3BC}" destId="{E3FA311F-EF4B-204C-8C26-59822F83D8E9}" srcOrd="0" destOrd="1" presId="urn:microsoft.com/office/officeart/2005/8/layout/vList2"/>
    <dgm:cxn modelId="{DF42F06C-F82C-E343-86E2-494A565CE0A7}" type="presOf" srcId="{5F489548-6563-4D3A-838E-3A805404D387}" destId="{E2D35DC0-7367-1F44-86DD-B373A6B83CB1}" srcOrd="0" destOrd="0" presId="urn:microsoft.com/office/officeart/2005/8/layout/vList2"/>
    <dgm:cxn modelId="{6CF35687-53B3-CC49-90B7-0823EF06257A}" type="presOf" srcId="{E266F6D7-3538-4F7F-931E-C517F46B2B14}" destId="{C862454E-A452-2B44-8FE4-452639981A71}" srcOrd="0" destOrd="0" presId="urn:microsoft.com/office/officeart/2005/8/layout/vList2"/>
    <dgm:cxn modelId="{14C9F5B5-C71C-E04B-B94F-819ACE9D04EC}" type="presOf" srcId="{59533DCB-064B-478C-8DF3-65F14C33BCD8}" destId="{C09268DB-E98D-D44C-84C8-413A5F7B9DB1}" srcOrd="0" destOrd="0" presId="urn:microsoft.com/office/officeart/2005/8/layout/vList2"/>
    <dgm:cxn modelId="{03F618E6-2DB2-4CD9-82FB-40FE02767C8D}" srcId="{E266F6D7-3538-4F7F-931E-C517F46B2B14}" destId="{503D9281-B01B-42DD-8BBD-0EEF0596ED14}" srcOrd="0" destOrd="0" parTransId="{C701D9B0-A38B-4224-98E6-FAF8A6CF2E0A}" sibTransId="{4973A06B-797D-4543-841B-0AE4674AEA30}"/>
    <dgm:cxn modelId="{D7E0E8EE-23F5-4642-8DC1-E8C4DDFD53C1}" srcId="{E266F6D7-3538-4F7F-931E-C517F46B2B14}" destId="{C24156F7-D70C-4A4D-B1BB-A2597E91B3BC}" srcOrd="1" destOrd="0" parTransId="{42101469-D7AC-4702-922C-47B582918B67}" sibTransId="{34819A74-6663-47E6-868D-8A287E70DCE7}"/>
    <dgm:cxn modelId="{CAA36BF9-DA00-42A5-A034-E62F75483294}" srcId="{59533DCB-064B-478C-8DF3-65F14C33BCD8}" destId="{E266F6D7-3538-4F7F-931E-C517F46B2B14}" srcOrd="0" destOrd="0" parTransId="{CEA058AA-E4B1-4E4A-9203-069906E1A1B3}" sibTransId="{BCBECB74-5281-4DAB-BE4D-9E4359ECB112}"/>
    <dgm:cxn modelId="{F983A87E-E2A9-0541-B6E8-B07CDE1DA3C6}" type="presParOf" srcId="{C09268DB-E98D-D44C-84C8-413A5F7B9DB1}" destId="{C862454E-A452-2B44-8FE4-452639981A71}" srcOrd="0" destOrd="0" presId="urn:microsoft.com/office/officeart/2005/8/layout/vList2"/>
    <dgm:cxn modelId="{0F8EA43F-880E-2A49-87F8-87DA83717EB1}" type="presParOf" srcId="{C09268DB-E98D-D44C-84C8-413A5F7B9DB1}" destId="{E3FA311F-EF4B-204C-8C26-59822F83D8E9}" srcOrd="1" destOrd="0" presId="urn:microsoft.com/office/officeart/2005/8/layout/vList2"/>
    <dgm:cxn modelId="{78BB15B5-969C-DE4D-80E3-72612757CAD7}" type="presParOf" srcId="{C09268DB-E98D-D44C-84C8-413A5F7B9DB1}" destId="{E2D35DC0-7367-1F44-86DD-B373A6B83CB1}" srcOrd="2" destOrd="0" presId="urn:microsoft.com/office/officeart/2005/8/layout/vList2"/>
    <dgm:cxn modelId="{10F33D98-068C-6148-8F20-7A05971ECE09}" type="presParOf" srcId="{C09268DB-E98D-D44C-84C8-413A5F7B9DB1}" destId="{CA916525-64B5-A94D-9956-04AC7D81480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AD9EDC-30D2-4E7D-B1BE-37B4D80976B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354948A-FAA1-4F2A-8CD4-C48E9A91DE42}">
      <dgm:prSet custT="1"/>
      <dgm:spPr/>
      <dgm:t>
        <a:bodyPr/>
        <a:lstStyle/>
        <a:p>
          <a:r>
            <a:rPr lang="en-US" sz="1600" b="1" dirty="0"/>
            <a:t>Depth of use matters more than breadth</a:t>
          </a:r>
          <a:endParaRPr lang="en-US" sz="1600" dirty="0"/>
        </a:p>
      </dgm:t>
    </dgm:pt>
    <dgm:pt modelId="{91D92E93-7894-419B-BC5A-BF716E0E7762}" type="parTrans" cxnId="{3A0616FB-3796-4D1A-AEF1-811C38C9BB57}">
      <dgm:prSet/>
      <dgm:spPr/>
      <dgm:t>
        <a:bodyPr/>
        <a:lstStyle/>
        <a:p>
          <a:endParaRPr lang="en-US"/>
        </a:p>
      </dgm:t>
    </dgm:pt>
    <dgm:pt modelId="{AA49231C-92FA-4A94-8587-9F787B4DAAF3}" type="sibTrans" cxnId="{3A0616FB-3796-4D1A-AEF1-811C38C9BB57}">
      <dgm:prSet/>
      <dgm:spPr/>
      <dgm:t>
        <a:bodyPr/>
        <a:lstStyle/>
        <a:p>
          <a:endParaRPr lang="en-US"/>
        </a:p>
      </dgm:t>
    </dgm:pt>
    <dgm:pt modelId="{9411EA1B-3623-4C41-8996-651A8F9394B8}">
      <dgm:prSet custT="1"/>
      <dgm:spPr/>
      <dgm:t>
        <a:bodyPr/>
        <a:lstStyle/>
        <a:p>
          <a:pPr>
            <a:lnSpc>
              <a:spcPct val="100000"/>
            </a:lnSpc>
          </a:pPr>
          <a:r>
            <a:rPr lang="en-US" sz="1600" dirty="0"/>
            <a:t>Market leaders win by achieving repeat, habitual use across procedures, not by maximizing the number of one-time trials.</a:t>
          </a:r>
        </a:p>
      </dgm:t>
    </dgm:pt>
    <dgm:pt modelId="{51259A2F-5053-47D1-8997-DD8E8400644C}" type="parTrans" cxnId="{3130D27F-6460-4675-BA8F-3058B3CDC4CB}">
      <dgm:prSet/>
      <dgm:spPr/>
      <dgm:t>
        <a:bodyPr/>
        <a:lstStyle/>
        <a:p>
          <a:endParaRPr lang="en-US"/>
        </a:p>
      </dgm:t>
    </dgm:pt>
    <dgm:pt modelId="{42F88A87-C915-422E-A364-BC9FF6D3962F}" type="sibTrans" cxnId="{3130D27F-6460-4675-BA8F-3058B3CDC4CB}">
      <dgm:prSet/>
      <dgm:spPr/>
      <dgm:t>
        <a:bodyPr/>
        <a:lstStyle/>
        <a:p>
          <a:endParaRPr lang="en-US"/>
        </a:p>
      </dgm:t>
    </dgm:pt>
    <dgm:pt modelId="{695E6386-EDBA-4371-9168-86DA7D78A534}">
      <dgm:prSet custT="1"/>
      <dgm:spPr/>
      <dgm:t>
        <a:bodyPr/>
        <a:lstStyle/>
        <a:p>
          <a:pPr>
            <a:lnSpc>
              <a:spcPct val="100000"/>
            </a:lnSpc>
          </a:pPr>
          <a:r>
            <a:rPr lang="en-US" sz="1600" dirty="0"/>
            <a:t>In absence of a clear replacement narrative, HCPs default back to the incumbent product even after trying a newer variant.</a:t>
          </a:r>
        </a:p>
      </dgm:t>
    </dgm:pt>
    <dgm:pt modelId="{0E3EB4FA-09E7-4500-9C23-5CF6F4A6AA5A}" type="parTrans" cxnId="{09EBB69F-E2B8-4A6C-9E9B-3F106102C341}">
      <dgm:prSet/>
      <dgm:spPr/>
      <dgm:t>
        <a:bodyPr/>
        <a:lstStyle/>
        <a:p>
          <a:endParaRPr lang="en-US"/>
        </a:p>
      </dgm:t>
    </dgm:pt>
    <dgm:pt modelId="{E9DE2C79-7C29-4974-A38B-B9860F559FB6}" type="sibTrans" cxnId="{09EBB69F-E2B8-4A6C-9E9B-3F106102C341}">
      <dgm:prSet/>
      <dgm:spPr/>
      <dgm:t>
        <a:bodyPr/>
        <a:lstStyle/>
        <a:p>
          <a:endParaRPr lang="en-US"/>
        </a:p>
      </dgm:t>
    </dgm:pt>
    <dgm:pt modelId="{4A915473-DB52-47E5-B127-FF1F2B7A2565}">
      <dgm:prSet custT="1"/>
      <dgm:spPr/>
      <dgm:t>
        <a:bodyPr/>
        <a:lstStyle/>
        <a:p>
          <a:r>
            <a:rPr lang="en-US" sz="1600" b="1"/>
            <a:t>Trial does not equal adoption</a:t>
          </a:r>
          <a:endParaRPr lang="en-US" sz="1600"/>
        </a:p>
      </dgm:t>
    </dgm:pt>
    <dgm:pt modelId="{03184491-23BA-46B6-BD15-093448F61A14}" type="parTrans" cxnId="{96ADCE68-284A-4744-A096-63CBAC83F049}">
      <dgm:prSet/>
      <dgm:spPr/>
      <dgm:t>
        <a:bodyPr/>
        <a:lstStyle/>
        <a:p>
          <a:endParaRPr lang="en-US"/>
        </a:p>
      </dgm:t>
    </dgm:pt>
    <dgm:pt modelId="{27AD2DD2-58A0-4823-A3F4-351DE4F5F8BC}" type="sibTrans" cxnId="{96ADCE68-284A-4744-A096-63CBAC83F049}">
      <dgm:prSet/>
      <dgm:spPr/>
      <dgm:t>
        <a:bodyPr/>
        <a:lstStyle/>
        <a:p>
          <a:endParaRPr lang="en-US"/>
        </a:p>
      </dgm:t>
    </dgm:pt>
    <dgm:pt modelId="{9E790DC1-FDA4-4B72-8908-BFC83799E5F6}">
      <dgm:prSet custT="1"/>
      <dgm:spPr/>
      <dgm:t>
        <a:bodyPr/>
        <a:lstStyle/>
        <a:p>
          <a:pPr>
            <a:lnSpc>
              <a:spcPct val="100000"/>
            </a:lnSpc>
          </a:pPr>
          <a:r>
            <a:rPr lang="en-US" sz="1600" dirty="0"/>
            <a:t>Initial usage often reflects availability or sampling, but sustained use reflects confidence in efficacy, safety, and operational fit.</a:t>
          </a:r>
        </a:p>
      </dgm:t>
    </dgm:pt>
    <dgm:pt modelId="{058F66F8-4A95-488E-95C0-523CE57465EE}" type="parTrans" cxnId="{4A738AEC-368E-4503-9840-F2D979A6155C}">
      <dgm:prSet/>
      <dgm:spPr/>
      <dgm:t>
        <a:bodyPr/>
        <a:lstStyle/>
        <a:p>
          <a:endParaRPr lang="en-US"/>
        </a:p>
      </dgm:t>
    </dgm:pt>
    <dgm:pt modelId="{7F6570A3-1F08-445E-A1EE-6F2B342D1646}" type="sibTrans" cxnId="{4A738AEC-368E-4503-9840-F2D979A6155C}">
      <dgm:prSet/>
      <dgm:spPr/>
      <dgm:t>
        <a:bodyPr/>
        <a:lstStyle/>
        <a:p>
          <a:endParaRPr lang="en-US"/>
        </a:p>
      </dgm:t>
    </dgm:pt>
    <dgm:pt modelId="{77B55893-6985-4307-9EC6-0CF4331AF069}">
      <dgm:prSet custT="1"/>
      <dgm:spPr/>
      <dgm:t>
        <a:bodyPr/>
        <a:lstStyle/>
        <a:p>
          <a:pPr>
            <a:lnSpc>
              <a:spcPct val="100000"/>
            </a:lnSpc>
          </a:pPr>
          <a:r>
            <a:rPr lang="en-US" sz="1600" b="1" dirty="0"/>
            <a:t>Territory-level execution drives outcomes: </a:t>
          </a:r>
          <a:r>
            <a:rPr lang="en-US" sz="1600" dirty="0"/>
            <a:t>Variation in adoption across territories is driven by differences in sales execution, follow-up discipline, and local clinical culture—rather than product differences.</a:t>
          </a:r>
        </a:p>
      </dgm:t>
    </dgm:pt>
    <dgm:pt modelId="{60084AA6-F13F-43FB-BB59-C1A5919E3243}" type="parTrans" cxnId="{C912C13E-DA76-4F8F-986B-4A164E85BEF5}">
      <dgm:prSet/>
      <dgm:spPr/>
      <dgm:t>
        <a:bodyPr/>
        <a:lstStyle/>
        <a:p>
          <a:endParaRPr lang="en-US"/>
        </a:p>
      </dgm:t>
    </dgm:pt>
    <dgm:pt modelId="{8210A5CB-E4F9-4195-89A6-6B60150E8739}" type="sibTrans" cxnId="{C912C13E-DA76-4F8F-986B-4A164E85BEF5}">
      <dgm:prSet/>
      <dgm:spPr/>
      <dgm:t>
        <a:bodyPr/>
        <a:lstStyle/>
        <a:p>
          <a:endParaRPr lang="en-US"/>
        </a:p>
      </dgm:t>
    </dgm:pt>
    <dgm:pt modelId="{0FDB2490-2FD2-EE48-8467-E65FF9C6A698}" type="pres">
      <dgm:prSet presAssocID="{1FAD9EDC-30D2-4E7D-B1BE-37B4D80976B3}" presName="linear" presStyleCnt="0">
        <dgm:presLayoutVars>
          <dgm:animLvl val="lvl"/>
          <dgm:resizeHandles val="exact"/>
        </dgm:presLayoutVars>
      </dgm:prSet>
      <dgm:spPr/>
    </dgm:pt>
    <dgm:pt modelId="{7E9A53B6-A1D1-FD4F-B006-0B49CB7CA9C5}" type="pres">
      <dgm:prSet presAssocID="{8354948A-FAA1-4F2A-8CD4-C48E9A91DE42}" presName="parentText" presStyleLbl="node1" presStyleIdx="0" presStyleCnt="2" custScaleY="41967">
        <dgm:presLayoutVars>
          <dgm:chMax val="0"/>
          <dgm:bulletEnabled val="1"/>
        </dgm:presLayoutVars>
      </dgm:prSet>
      <dgm:spPr/>
    </dgm:pt>
    <dgm:pt modelId="{96E08DCA-5B15-0C40-944D-3CE581BE0A2C}" type="pres">
      <dgm:prSet presAssocID="{8354948A-FAA1-4F2A-8CD4-C48E9A91DE42}" presName="childText" presStyleLbl="revTx" presStyleIdx="0" presStyleCnt="2">
        <dgm:presLayoutVars>
          <dgm:bulletEnabled val="1"/>
        </dgm:presLayoutVars>
      </dgm:prSet>
      <dgm:spPr/>
    </dgm:pt>
    <dgm:pt modelId="{D34741FE-299A-8C43-AEF2-0C1C4F3BBC57}" type="pres">
      <dgm:prSet presAssocID="{4A915473-DB52-47E5-B127-FF1F2B7A2565}" presName="parentText" presStyleLbl="node1" presStyleIdx="1" presStyleCnt="2" custScaleY="45360">
        <dgm:presLayoutVars>
          <dgm:chMax val="0"/>
          <dgm:bulletEnabled val="1"/>
        </dgm:presLayoutVars>
      </dgm:prSet>
      <dgm:spPr/>
    </dgm:pt>
    <dgm:pt modelId="{55E30BF7-EE00-9242-AB54-3DDDE7AB43D6}" type="pres">
      <dgm:prSet presAssocID="{4A915473-DB52-47E5-B127-FF1F2B7A2565}" presName="childText" presStyleLbl="revTx" presStyleIdx="1" presStyleCnt="2">
        <dgm:presLayoutVars>
          <dgm:bulletEnabled val="1"/>
        </dgm:presLayoutVars>
      </dgm:prSet>
      <dgm:spPr/>
    </dgm:pt>
  </dgm:ptLst>
  <dgm:cxnLst>
    <dgm:cxn modelId="{2C158800-60FE-7C4F-A2CB-5D68B737BCAE}" type="presOf" srcId="{77B55893-6985-4307-9EC6-0CF4331AF069}" destId="{55E30BF7-EE00-9242-AB54-3DDDE7AB43D6}" srcOrd="0" destOrd="1" presId="urn:microsoft.com/office/officeart/2005/8/layout/vList2"/>
    <dgm:cxn modelId="{43139014-94C8-884B-AEF1-508EBBE4CF71}" type="presOf" srcId="{695E6386-EDBA-4371-9168-86DA7D78A534}" destId="{96E08DCA-5B15-0C40-944D-3CE581BE0A2C}" srcOrd="0" destOrd="1" presId="urn:microsoft.com/office/officeart/2005/8/layout/vList2"/>
    <dgm:cxn modelId="{7D71BC18-2276-F94E-B71F-77538BD1749F}" type="presOf" srcId="{8354948A-FAA1-4F2A-8CD4-C48E9A91DE42}" destId="{7E9A53B6-A1D1-FD4F-B006-0B49CB7CA9C5}" srcOrd="0" destOrd="0" presId="urn:microsoft.com/office/officeart/2005/8/layout/vList2"/>
    <dgm:cxn modelId="{FEB4132A-BA14-EA4C-B35D-197D4DB08971}" type="presOf" srcId="{4A915473-DB52-47E5-B127-FF1F2B7A2565}" destId="{D34741FE-299A-8C43-AEF2-0C1C4F3BBC57}" srcOrd="0" destOrd="0" presId="urn:microsoft.com/office/officeart/2005/8/layout/vList2"/>
    <dgm:cxn modelId="{C912C13E-DA76-4F8F-986B-4A164E85BEF5}" srcId="{4A915473-DB52-47E5-B127-FF1F2B7A2565}" destId="{77B55893-6985-4307-9EC6-0CF4331AF069}" srcOrd="1" destOrd="0" parTransId="{60084AA6-F13F-43FB-BB59-C1A5919E3243}" sibTransId="{8210A5CB-E4F9-4195-89A6-6B60150E8739}"/>
    <dgm:cxn modelId="{ADF71F45-2F87-8C49-B69E-835450ED1ED7}" type="presOf" srcId="{9411EA1B-3623-4C41-8996-651A8F9394B8}" destId="{96E08DCA-5B15-0C40-944D-3CE581BE0A2C}" srcOrd="0" destOrd="0" presId="urn:microsoft.com/office/officeart/2005/8/layout/vList2"/>
    <dgm:cxn modelId="{96ADCE68-284A-4744-A096-63CBAC83F049}" srcId="{1FAD9EDC-30D2-4E7D-B1BE-37B4D80976B3}" destId="{4A915473-DB52-47E5-B127-FF1F2B7A2565}" srcOrd="1" destOrd="0" parTransId="{03184491-23BA-46B6-BD15-093448F61A14}" sibTransId="{27AD2DD2-58A0-4823-A3F4-351DE4F5F8BC}"/>
    <dgm:cxn modelId="{3130D27F-6460-4675-BA8F-3058B3CDC4CB}" srcId="{8354948A-FAA1-4F2A-8CD4-C48E9A91DE42}" destId="{9411EA1B-3623-4C41-8996-651A8F9394B8}" srcOrd="0" destOrd="0" parTransId="{51259A2F-5053-47D1-8997-DD8E8400644C}" sibTransId="{42F88A87-C915-422E-A364-BC9FF6D3962F}"/>
    <dgm:cxn modelId="{09EBB69F-E2B8-4A6C-9E9B-3F106102C341}" srcId="{8354948A-FAA1-4F2A-8CD4-C48E9A91DE42}" destId="{695E6386-EDBA-4371-9168-86DA7D78A534}" srcOrd="1" destOrd="0" parTransId="{0E3EB4FA-09E7-4500-9C23-5CF6F4A6AA5A}" sibTransId="{E9DE2C79-7C29-4974-A38B-B9860F559FB6}"/>
    <dgm:cxn modelId="{2453DBB2-5CAA-7843-9F20-7622AB5AB539}" type="presOf" srcId="{1FAD9EDC-30D2-4E7D-B1BE-37B4D80976B3}" destId="{0FDB2490-2FD2-EE48-8467-E65FF9C6A698}" srcOrd="0" destOrd="0" presId="urn:microsoft.com/office/officeart/2005/8/layout/vList2"/>
    <dgm:cxn modelId="{5B3A27D2-860F-934D-8E64-42A809F9244D}" type="presOf" srcId="{9E790DC1-FDA4-4B72-8908-BFC83799E5F6}" destId="{55E30BF7-EE00-9242-AB54-3DDDE7AB43D6}" srcOrd="0" destOrd="0" presId="urn:microsoft.com/office/officeart/2005/8/layout/vList2"/>
    <dgm:cxn modelId="{4A738AEC-368E-4503-9840-F2D979A6155C}" srcId="{4A915473-DB52-47E5-B127-FF1F2B7A2565}" destId="{9E790DC1-FDA4-4B72-8908-BFC83799E5F6}" srcOrd="0" destOrd="0" parTransId="{058F66F8-4A95-488E-95C0-523CE57465EE}" sibTransId="{7F6570A3-1F08-445E-A1EE-6F2B342D1646}"/>
    <dgm:cxn modelId="{3A0616FB-3796-4D1A-AEF1-811C38C9BB57}" srcId="{1FAD9EDC-30D2-4E7D-B1BE-37B4D80976B3}" destId="{8354948A-FAA1-4F2A-8CD4-C48E9A91DE42}" srcOrd="0" destOrd="0" parTransId="{91D92E93-7894-419B-BC5A-BF716E0E7762}" sibTransId="{AA49231C-92FA-4A94-8587-9F787B4DAAF3}"/>
    <dgm:cxn modelId="{91EE9403-840A-B44F-8076-96DD9BE029C5}" type="presParOf" srcId="{0FDB2490-2FD2-EE48-8467-E65FF9C6A698}" destId="{7E9A53B6-A1D1-FD4F-B006-0B49CB7CA9C5}" srcOrd="0" destOrd="0" presId="urn:microsoft.com/office/officeart/2005/8/layout/vList2"/>
    <dgm:cxn modelId="{85CD2BEC-5C3F-D04E-95F6-73CF82AF54D4}" type="presParOf" srcId="{0FDB2490-2FD2-EE48-8467-E65FF9C6A698}" destId="{96E08DCA-5B15-0C40-944D-3CE581BE0A2C}" srcOrd="1" destOrd="0" presId="urn:microsoft.com/office/officeart/2005/8/layout/vList2"/>
    <dgm:cxn modelId="{814F92CE-C81E-5C46-8CF2-544EFC49A761}" type="presParOf" srcId="{0FDB2490-2FD2-EE48-8467-E65FF9C6A698}" destId="{D34741FE-299A-8C43-AEF2-0C1C4F3BBC57}" srcOrd="2" destOrd="0" presId="urn:microsoft.com/office/officeart/2005/8/layout/vList2"/>
    <dgm:cxn modelId="{DD2B1D0C-B562-7142-BBFE-3F56C24F5E66}" type="presParOf" srcId="{0FDB2490-2FD2-EE48-8467-E65FF9C6A698}" destId="{55E30BF7-EE00-9242-AB54-3DDDE7AB43D6}" srcOrd="3"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A70747-637B-488E-9676-B153B0D1BC7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8E879B2-7A85-4687-BB5D-5B8EEA85BFC8}">
      <dgm:prSet/>
      <dgm:spPr/>
      <dgm:t>
        <a:bodyPr/>
        <a:lstStyle/>
        <a:p>
          <a:r>
            <a:rPr lang="en-IN" dirty="0"/>
            <a:t>Initial Data Quality Assessment:</a:t>
          </a:r>
          <a:endParaRPr lang="en-US" dirty="0"/>
        </a:p>
      </dgm:t>
    </dgm:pt>
    <dgm:pt modelId="{97C13B8E-F2E6-4E25-AB83-A7F431CC628E}" type="parTrans" cxnId="{AE9E150D-B801-4B7F-94B3-D4D4B295B8AD}">
      <dgm:prSet/>
      <dgm:spPr/>
      <dgm:t>
        <a:bodyPr/>
        <a:lstStyle/>
        <a:p>
          <a:endParaRPr lang="en-US"/>
        </a:p>
      </dgm:t>
    </dgm:pt>
    <dgm:pt modelId="{2114442A-4483-46E5-9B5C-E399F321D720}" type="sibTrans" cxnId="{AE9E150D-B801-4B7F-94B3-D4D4B295B8AD}">
      <dgm:prSet/>
      <dgm:spPr/>
      <dgm:t>
        <a:bodyPr/>
        <a:lstStyle/>
        <a:p>
          <a:endParaRPr lang="en-US"/>
        </a:p>
      </dgm:t>
    </dgm:pt>
    <dgm:pt modelId="{FB231C46-2D61-4273-B551-81F4F91DEB41}">
      <dgm:prSet/>
      <dgm:spPr/>
      <dgm:t>
        <a:bodyPr/>
        <a:lstStyle/>
        <a:p>
          <a:r>
            <a:rPr lang="en-US" dirty="0"/>
            <a:t>Missing Records</a:t>
          </a:r>
        </a:p>
      </dgm:t>
    </dgm:pt>
    <dgm:pt modelId="{4C0F7160-2A41-4B7D-A31E-48D1590D48A8}" type="parTrans" cxnId="{B176AB89-4DEA-45D0-957A-2A6CF85A1553}">
      <dgm:prSet/>
      <dgm:spPr/>
      <dgm:t>
        <a:bodyPr/>
        <a:lstStyle/>
        <a:p>
          <a:endParaRPr lang="en-US"/>
        </a:p>
      </dgm:t>
    </dgm:pt>
    <dgm:pt modelId="{D8A2C241-3D9C-48A3-AA55-2123546ED9A3}" type="sibTrans" cxnId="{B176AB89-4DEA-45D0-957A-2A6CF85A1553}">
      <dgm:prSet/>
      <dgm:spPr/>
      <dgm:t>
        <a:bodyPr/>
        <a:lstStyle/>
        <a:p>
          <a:endParaRPr lang="en-US"/>
        </a:p>
      </dgm:t>
    </dgm:pt>
    <dgm:pt modelId="{259BBC70-8479-476A-8E4D-BCE563B902BE}">
      <dgm:prSet/>
      <dgm:spPr/>
      <dgm:t>
        <a:bodyPr/>
        <a:lstStyle/>
        <a:p>
          <a:r>
            <a:rPr lang="en-US" dirty="0"/>
            <a:t>Duplicate Records</a:t>
          </a:r>
        </a:p>
      </dgm:t>
    </dgm:pt>
    <dgm:pt modelId="{F19A5FCA-B952-473C-BBC4-8E51EB08E3F1}" type="parTrans" cxnId="{3A6C5383-247E-4D9F-ADF8-C4D66A3C183B}">
      <dgm:prSet/>
      <dgm:spPr/>
      <dgm:t>
        <a:bodyPr/>
        <a:lstStyle/>
        <a:p>
          <a:endParaRPr lang="en-US"/>
        </a:p>
      </dgm:t>
    </dgm:pt>
    <dgm:pt modelId="{2E0A3824-95BD-459F-AB76-FEA09624D9F2}" type="sibTrans" cxnId="{3A6C5383-247E-4D9F-ADF8-C4D66A3C183B}">
      <dgm:prSet/>
      <dgm:spPr/>
      <dgm:t>
        <a:bodyPr/>
        <a:lstStyle/>
        <a:p>
          <a:endParaRPr lang="en-US"/>
        </a:p>
      </dgm:t>
    </dgm:pt>
    <dgm:pt modelId="{6B3CDFCB-041D-4891-AFB0-A27FE6ED58FE}">
      <dgm:prSet/>
      <dgm:spPr/>
      <dgm:t>
        <a:bodyPr/>
        <a:lstStyle/>
        <a:p>
          <a:r>
            <a:rPr lang="en-US" dirty="0"/>
            <a:t>Date &amp; Time Standardization</a:t>
          </a:r>
        </a:p>
      </dgm:t>
    </dgm:pt>
    <dgm:pt modelId="{BC786B82-5B0E-4CE3-A15C-0DFC47772CEB}" type="parTrans" cxnId="{18DC3D68-7066-4985-BD05-D6D963CA8921}">
      <dgm:prSet/>
      <dgm:spPr/>
      <dgm:t>
        <a:bodyPr/>
        <a:lstStyle/>
        <a:p>
          <a:endParaRPr lang="en-US"/>
        </a:p>
      </dgm:t>
    </dgm:pt>
    <dgm:pt modelId="{1EFA1358-91B5-46A9-9ADB-3F5EB8D0421F}" type="sibTrans" cxnId="{18DC3D68-7066-4985-BD05-D6D963CA8921}">
      <dgm:prSet/>
      <dgm:spPr/>
      <dgm:t>
        <a:bodyPr/>
        <a:lstStyle/>
        <a:p>
          <a:endParaRPr lang="en-US"/>
        </a:p>
      </dgm:t>
    </dgm:pt>
    <dgm:pt modelId="{50869A22-E1D5-4540-A3B8-5C91DAE92C0D}">
      <dgm:prSet/>
      <dgm:spPr/>
      <dgm:t>
        <a:bodyPr/>
        <a:lstStyle/>
        <a:p>
          <a:r>
            <a:rPr lang="en-US" dirty="0"/>
            <a:t>Identifier &amp; Structural Consistency</a:t>
          </a:r>
        </a:p>
      </dgm:t>
    </dgm:pt>
    <dgm:pt modelId="{A99BD112-2FE2-43B5-BEE2-2DD209EDBADA}" type="parTrans" cxnId="{B73BE169-BD83-45CC-A8B5-89E8BD4A125D}">
      <dgm:prSet/>
      <dgm:spPr/>
      <dgm:t>
        <a:bodyPr/>
        <a:lstStyle/>
        <a:p>
          <a:endParaRPr lang="en-US"/>
        </a:p>
      </dgm:t>
    </dgm:pt>
    <dgm:pt modelId="{7BCF63A1-43B7-473B-BDCC-3DEF174C1B62}" type="sibTrans" cxnId="{B73BE169-BD83-45CC-A8B5-89E8BD4A125D}">
      <dgm:prSet/>
      <dgm:spPr/>
      <dgm:t>
        <a:bodyPr/>
        <a:lstStyle/>
        <a:p>
          <a:endParaRPr lang="en-US"/>
        </a:p>
      </dgm:t>
    </dgm:pt>
    <dgm:pt modelId="{252B03DD-F590-4AA9-B15B-6231CDB1034A}">
      <dgm:prSet/>
      <dgm:spPr/>
      <dgm:t>
        <a:bodyPr/>
        <a:lstStyle/>
        <a:p>
          <a:r>
            <a:rPr lang="en-US" dirty="0"/>
            <a:t>Standardized key identifiers (Provider NPI, Patient ID)</a:t>
          </a:r>
        </a:p>
      </dgm:t>
    </dgm:pt>
    <dgm:pt modelId="{82A67ABC-D00D-4801-9594-FAAC70406F00}" type="parTrans" cxnId="{34E95B1D-EFE3-4027-877F-EF3F7808C721}">
      <dgm:prSet/>
      <dgm:spPr/>
      <dgm:t>
        <a:bodyPr/>
        <a:lstStyle/>
        <a:p>
          <a:endParaRPr lang="en-US"/>
        </a:p>
      </dgm:t>
    </dgm:pt>
    <dgm:pt modelId="{BA9F650D-7258-4398-AF44-4CA3E6F1618B}" type="sibTrans" cxnId="{34E95B1D-EFE3-4027-877F-EF3F7808C721}">
      <dgm:prSet/>
      <dgm:spPr/>
      <dgm:t>
        <a:bodyPr/>
        <a:lstStyle/>
        <a:p>
          <a:endParaRPr lang="en-US"/>
        </a:p>
      </dgm:t>
    </dgm:pt>
    <dgm:pt modelId="{8EBF8ADF-1221-4C30-BC76-BAB66551E507}">
      <dgm:prSet/>
      <dgm:spPr/>
      <dgm:t>
        <a:bodyPr/>
        <a:lstStyle/>
        <a:p>
          <a:r>
            <a:rPr lang="en-US" dirty="0"/>
            <a:t>Normalized ZIP codes for reliable joins and aggregation</a:t>
          </a:r>
        </a:p>
      </dgm:t>
    </dgm:pt>
    <dgm:pt modelId="{DF19FCAA-8FBB-404B-83C2-898995A309E3}" type="parTrans" cxnId="{41784F8F-DD02-4382-A638-A9FB29E3414B}">
      <dgm:prSet/>
      <dgm:spPr/>
      <dgm:t>
        <a:bodyPr/>
        <a:lstStyle/>
        <a:p>
          <a:endParaRPr lang="en-US"/>
        </a:p>
      </dgm:t>
    </dgm:pt>
    <dgm:pt modelId="{4603DBA6-BC80-464A-AD54-55F58042FB72}" type="sibTrans" cxnId="{41784F8F-DD02-4382-A638-A9FB29E3414B}">
      <dgm:prSet/>
      <dgm:spPr/>
      <dgm:t>
        <a:bodyPr/>
        <a:lstStyle/>
        <a:p>
          <a:endParaRPr lang="en-US"/>
        </a:p>
      </dgm:t>
    </dgm:pt>
    <dgm:pt modelId="{350386D5-8F94-4204-9EC4-8E8EF431E024}">
      <dgm:prSet/>
      <dgm:spPr/>
      <dgm:t>
        <a:bodyPr/>
        <a:lstStyle/>
        <a:p>
          <a:r>
            <a:rPr lang="en-US" dirty="0"/>
            <a:t>Categorical Data Harmonization</a:t>
          </a:r>
        </a:p>
      </dgm:t>
    </dgm:pt>
    <dgm:pt modelId="{6169431F-BDB4-4EA0-8A24-A65BDD1E1C6A}" type="parTrans" cxnId="{C987F8ED-B951-458C-917D-63F67170CE6D}">
      <dgm:prSet/>
      <dgm:spPr/>
      <dgm:t>
        <a:bodyPr/>
        <a:lstStyle/>
        <a:p>
          <a:endParaRPr lang="en-US"/>
        </a:p>
      </dgm:t>
    </dgm:pt>
    <dgm:pt modelId="{98E20C4D-1C04-4A27-A83A-CBE00F1FC0D4}" type="sibTrans" cxnId="{C987F8ED-B951-458C-917D-63F67170CE6D}">
      <dgm:prSet/>
      <dgm:spPr/>
      <dgm:t>
        <a:bodyPr/>
        <a:lstStyle/>
        <a:p>
          <a:endParaRPr lang="en-US"/>
        </a:p>
      </dgm:t>
    </dgm:pt>
    <dgm:pt modelId="{997A2663-51F4-4D00-9772-702E9920A6D8}">
      <dgm:prSet/>
      <dgm:spPr/>
      <dgm:t>
        <a:bodyPr/>
        <a:lstStyle/>
        <a:p>
          <a:r>
            <a:rPr lang="en-US" dirty="0"/>
            <a:t>Cleaned and standardized categorical fields (for example: gender)</a:t>
          </a:r>
        </a:p>
      </dgm:t>
    </dgm:pt>
    <dgm:pt modelId="{D5F31923-A4B7-43FC-8530-0E9F736AF8C8}" type="parTrans" cxnId="{6BA7A7D9-773C-4106-A552-5DEBB42877D2}">
      <dgm:prSet/>
      <dgm:spPr/>
      <dgm:t>
        <a:bodyPr/>
        <a:lstStyle/>
        <a:p>
          <a:endParaRPr lang="en-US"/>
        </a:p>
      </dgm:t>
    </dgm:pt>
    <dgm:pt modelId="{99AC9465-5172-4893-A28C-96590A93DE76}" type="sibTrans" cxnId="{6BA7A7D9-773C-4106-A552-5DEBB42877D2}">
      <dgm:prSet/>
      <dgm:spPr/>
      <dgm:t>
        <a:bodyPr/>
        <a:lstStyle/>
        <a:p>
          <a:endParaRPr lang="en-US"/>
        </a:p>
      </dgm:t>
    </dgm:pt>
    <dgm:pt modelId="{CAF6D247-FE18-4CBD-893F-BC0C08C84D84}">
      <dgm:prSet/>
      <dgm:spPr/>
      <dgm:t>
        <a:bodyPr/>
        <a:lstStyle/>
        <a:p>
          <a:r>
            <a:rPr lang="en-US" dirty="0"/>
            <a:t>Eliminated formatting inconsistencies</a:t>
          </a:r>
        </a:p>
      </dgm:t>
    </dgm:pt>
    <dgm:pt modelId="{ECDDC2DC-7735-4B2E-AB5C-CAFD1DAF5602}" type="parTrans" cxnId="{BD16AD84-1FAF-47C0-A6C6-820CF3EDCF45}">
      <dgm:prSet/>
      <dgm:spPr/>
      <dgm:t>
        <a:bodyPr/>
        <a:lstStyle/>
        <a:p>
          <a:endParaRPr lang="en-US"/>
        </a:p>
      </dgm:t>
    </dgm:pt>
    <dgm:pt modelId="{6E5BC2EE-CFF7-4AD9-B9E8-415F56DA4F79}" type="sibTrans" cxnId="{BD16AD84-1FAF-47C0-A6C6-820CF3EDCF45}">
      <dgm:prSet/>
      <dgm:spPr/>
      <dgm:t>
        <a:bodyPr/>
        <a:lstStyle/>
        <a:p>
          <a:endParaRPr lang="en-US"/>
        </a:p>
      </dgm:t>
    </dgm:pt>
    <dgm:pt modelId="{05245F1A-39AF-6B47-A6FE-73C47E223C67}">
      <dgm:prSet/>
      <dgm:spPr/>
      <dgm:t>
        <a:bodyPr/>
        <a:lstStyle/>
        <a:p>
          <a:r>
            <a:rPr lang="en-US" dirty="0"/>
            <a:t>Completeness to establish baseline data quality and identify issues early</a:t>
          </a:r>
        </a:p>
      </dgm:t>
    </dgm:pt>
    <dgm:pt modelId="{478B28A9-1F38-CD4E-9BFF-501F1AEA9F7A}" type="parTrans" cxnId="{9AC33A5F-70BE-C649-9E11-B7982F19AD96}">
      <dgm:prSet/>
      <dgm:spPr/>
      <dgm:t>
        <a:bodyPr/>
        <a:lstStyle/>
        <a:p>
          <a:endParaRPr lang="en-US"/>
        </a:p>
      </dgm:t>
    </dgm:pt>
    <dgm:pt modelId="{69B7ACD7-0DA5-2D44-9344-77CC33DD4BA4}" type="sibTrans" cxnId="{9AC33A5F-70BE-C649-9E11-B7982F19AD96}">
      <dgm:prSet/>
      <dgm:spPr/>
      <dgm:t>
        <a:bodyPr/>
        <a:lstStyle/>
        <a:p>
          <a:endParaRPr lang="en-US"/>
        </a:p>
      </dgm:t>
    </dgm:pt>
    <dgm:pt modelId="{D95238CF-C76A-5D46-9C90-17C758683900}">
      <dgm:prSet/>
      <dgm:spPr/>
      <dgm:t>
        <a:bodyPr/>
        <a:lstStyle/>
        <a:p>
          <a:r>
            <a:rPr lang="en-US" dirty="0"/>
            <a:t>Audited dataset structure, data types</a:t>
          </a:r>
        </a:p>
      </dgm:t>
    </dgm:pt>
    <dgm:pt modelId="{86092127-39DF-FD4D-92DD-05BF03454A57}" type="sibTrans" cxnId="{AA00FEA2-9D85-9A42-ABEF-7F24B00D9CF6}">
      <dgm:prSet/>
      <dgm:spPr/>
      <dgm:t>
        <a:bodyPr/>
        <a:lstStyle/>
        <a:p>
          <a:endParaRPr lang="en-US"/>
        </a:p>
      </dgm:t>
    </dgm:pt>
    <dgm:pt modelId="{48CA4C3F-ABB1-E446-A163-BFE8049F9E86}" type="parTrans" cxnId="{AA00FEA2-9D85-9A42-ABEF-7F24B00D9CF6}">
      <dgm:prSet/>
      <dgm:spPr/>
      <dgm:t>
        <a:bodyPr/>
        <a:lstStyle/>
        <a:p>
          <a:endParaRPr lang="en-US"/>
        </a:p>
      </dgm:t>
    </dgm:pt>
    <dgm:pt modelId="{B9486DC4-B727-2249-8DA0-6250BB45F707}" type="pres">
      <dgm:prSet presAssocID="{5FA70747-637B-488E-9676-B153B0D1BC72}" presName="linear" presStyleCnt="0">
        <dgm:presLayoutVars>
          <dgm:dir/>
          <dgm:animLvl val="lvl"/>
          <dgm:resizeHandles val="exact"/>
        </dgm:presLayoutVars>
      </dgm:prSet>
      <dgm:spPr/>
    </dgm:pt>
    <dgm:pt modelId="{906F2B8C-9AE3-6040-87E7-62AEFF9278FB}" type="pres">
      <dgm:prSet presAssocID="{B8E879B2-7A85-4687-BB5D-5B8EEA85BFC8}" presName="parentLin" presStyleCnt="0"/>
      <dgm:spPr/>
    </dgm:pt>
    <dgm:pt modelId="{2509F1D2-40CA-514C-AE36-442E7EE25AC2}" type="pres">
      <dgm:prSet presAssocID="{B8E879B2-7A85-4687-BB5D-5B8EEA85BFC8}" presName="parentLeftMargin" presStyleLbl="node1" presStyleIdx="0" presStyleCnt="4"/>
      <dgm:spPr/>
    </dgm:pt>
    <dgm:pt modelId="{A2EB3D90-C6C9-0649-9ED4-405B5E1B7225}" type="pres">
      <dgm:prSet presAssocID="{B8E879B2-7A85-4687-BB5D-5B8EEA85BFC8}" presName="parentText" presStyleLbl="node1" presStyleIdx="0" presStyleCnt="4">
        <dgm:presLayoutVars>
          <dgm:chMax val="0"/>
          <dgm:bulletEnabled val="1"/>
        </dgm:presLayoutVars>
      </dgm:prSet>
      <dgm:spPr/>
    </dgm:pt>
    <dgm:pt modelId="{03CE07CE-9FC2-9F4A-AA4B-BBC783A34DEC}" type="pres">
      <dgm:prSet presAssocID="{B8E879B2-7A85-4687-BB5D-5B8EEA85BFC8}" presName="negativeSpace" presStyleCnt="0"/>
      <dgm:spPr/>
    </dgm:pt>
    <dgm:pt modelId="{82DA68BE-72A4-1A45-A0F6-9267018CC70D}" type="pres">
      <dgm:prSet presAssocID="{B8E879B2-7A85-4687-BB5D-5B8EEA85BFC8}" presName="childText" presStyleLbl="conFgAcc1" presStyleIdx="0" presStyleCnt="4">
        <dgm:presLayoutVars>
          <dgm:bulletEnabled val="1"/>
        </dgm:presLayoutVars>
      </dgm:prSet>
      <dgm:spPr/>
    </dgm:pt>
    <dgm:pt modelId="{D3EABA16-5700-BA4F-B21A-2B2A7A06538C}" type="pres">
      <dgm:prSet presAssocID="{2114442A-4483-46E5-9B5C-E399F321D720}" presName="spaceBetweenRectangles" presStyleCnt="0"/>
      <dgm:spPr/>
    </dgm:pt>
    <dgm:pt modelId="{274EBE6F-E6DD-B345-9695-763EFB668475}" type="pres">
      <dgm:prSet presAssocID="{50869A22-E1D5-4540-A3B8-5C91DAE92C0D}" presName="parentLin" presStyleCnt="0"/>
      <dgm:spPr/>
    </dgm:pt>
    <dgm:pt modelId="{7826CFD3-3E83-F046-A950-EB074495A644}" type="pres">
      <dgm:prSet presAssocID="{50869A22-E1D5-4540-A3B8-5C91DAE92C0D}" presName="parentLeftMargin" presStyleLbl="node1" presStyleIdx="0" presStyleCnt="4"/>
      <dgm:spPr/>
    </dgm:pt>
    <dgm:pt modelId="{B8E04CF1-E195-AA41-A65B-86E18B978F6D}" type="pres">
      <dgm:prSet presAssocID="{50869A22-E1D5-4540-A3B8-5C91DAE92C0D}" presName="parentText" presStyleLbl="node1" presStyleIdx="1" presStyleCnt="4">
        <dgm:presLayoutVars>
          <dgm:chMax val="0"/>
          <dgm:bulletEnabled val="1"/>
        </dgm:presLayoutVars>
      </dgm:prSet>
      <dgm:spPr/>
    </dgm:pt>
    <dgm:pt modelId="{35530530-423E-DA48-ACB0-B3162812A267}" type="pres">
      <dgm:prSet presAssocID="{50869A22-E1D5-4540-A3B8-5C91DAE92C0D}" presName="negativeSpace" presStyleCnt="0"/>
      <dgm:spPr/>
    </dgm:pt>
    <dgm:pt modelId="{43504D28-B6B4-AC47-8F9A-F71DE4F64794}" type="pres">
      <dgm:prSet presAssocID="{50869A22-E1D5-4540-A3B8-5C91DAE92C0D}" presName="childText" presStyleLbl="conFgAcc1" presStyleIdx="1" presStyleCnt="4">
        <dgm:presLayoutVars>
          <dgm:bulletEnabled val="1"/>
        </dgm:presLayoutVars>
      </dgm:prSet>
      <dgm:spPr/>
    </dgm:pt>
    <dgm:pt modelId="{2A7F7686-50EA-7D43-855F-002D92CD50FE}" type="pres">
      <dgm:prSet presAssocID="{7BCF63A1-43B7-473B-BDCC-3DEF174C1B62}" presName="spaceBetweenRectangles" presStyleCnt="0"/>
      <dgm:spPr/>
    </dgm:pt>
    <dgm:pt modelId="{7EEB2D53-7480-4F47-A159-AD4BF806105F}" type="pres">
      <dgm:prSet presAssocID="{350386D5-8F94-4204-9EC4-8E8EF431E024}" presName="parentLin" presStyleCnt="0"/>
      <dgm:spPr/>
    </dgm:pt>
    <dgm:pt modelId="{EC4B5381-7933-E24A-9FAA-45072D6EA60C}" type="pres">
      <dgm:prSet presAssocID="{350386D5-8F94-4204-9EC4-8E8EF431E024}" presName="parentLeftMargin" presStyleLbl="node1" presStyleIdx="1" presStyleCnt="4"/>
      <dgm:spPr/>
    </dgm:pt>
    <dgm:pt modelId="{C93C7FA7-DB91-1A48-9F21-03E0D1C67AAD}" type="pres">
      <dgm:prSet presAssocID="{350386D5-8F94-4204-9EC4-8E8EF431E024}" presName="parentText" presStyleLbl="node1" presStyleIdx="2" presStyleCnt="4">
        <dgm:presLayoutVars>
          <dgm:chMax val="0"/>
          <dgm:bulletEnabled val="1"/>
        </dgm:presLayoutVars>
      </dgm:prSet>
      <dgm:spPr/>
    </dgm:pt>
    <dgm:pt modelId="{17226555-CDE7-9C4F-B936-A4A3BA5A6981}" type="pres">
      <dgm:prSet presAssocID="{350386D5-8F94-4204-9EC4-8E8EF431E024}" presName="negativeSpace" presStyleCnt="0"/>
      <dgm:spPr/>
    </dgm:pt>
    <dgm:pt modelId="{ECDECEA8-0B36-FB46-B02D-9871609DCA00}" type="pres">
      <dgm:prSet presAssocID="{350386D5-8F94-4204-9EC4-8E8EF431E024}" presName="childText" presStyleLbl="conFgAcc1" presStyleIdx="2" presStyleCnt="4">
        <dgm:presLayoutVars>
          <dgm:bulletEnabled val="1"/>
        </dgm:presLayoutVars>
      </dgm:prSet>
      <dgm:spPr/>
    </dgm:pt>
    <dgm:pt modelId="{94476547-0D0B-734C-A05A-3D208D0AAF52}" type="pres">
      <dgm:prSet presAssocID="{98E20C4D-1C04-4A27-A83A-CBE00F1FC0D4}" presName="spaceBetweenRectangles" presStyleCnt="0"/>
      <dgm:spPr/>
    </dgm:pt>
    <dgm:pt modelId="{5BCD8631-BB94-9E40-AC26-33AFEFB39C1A}" type="pres">
      <dgm:prSet presAssocID="{6B3CDFCB-041D-4891-AFB0-A27FE6ED58FE}" presName="parentLin" presStyleCnt="0"/>
      <dgm:spPr/>
    </dgm:pt>
    <dgm:pt modelId="{DFBA67C9-9311-154E-8044-36115A1F3097}" type="pres">
      <dgm:prSet presAssocID="{6B3CDFCB-041D-4891-AFB0-A27FE6ED58FE}" presName="parentLeftMargin" presStyleLbl="node1" presStyleIdx="2" presStyleCnt="4"/>
      <dgm:spPr/>
    </dgm:pt>
    <dgm:pt modelId="{D1526AE4-ED44-A049-8E8B-C8548B205D0F}" type="pres">
      <dgm:prSet presAssocID="{6B3CDFCB-041D-4891-AFB0-A27FE6ED58FE}" presName="parentText" presStyleLbl="node1" presStyleIdx="3" presStyleCnt="4">
        <dgm:presLayoutVars>
          <dgm:chMax val="0"/>
          <dgm:bulletEnabled val="1"/>
        </dgm:presLayoutVars>
      </dgm:prSet>
      <dgm:spPr/>
    </dgm:pt>
    <dgm:pt modelId="{C1171EE4-026C-E445-A1F6-280CF68C0E6B}" type="pres">
      <dgm:prSet presAssocID="{6B3CDFCB-041D-4891-AFB0-A27FE6ED58FE}" presName="negativeSpace" presStyleCnt="0"/>
      <dgm:spPr/>
    </dgm:pt>
    <dgm:pt modelId="{10E38347-7005-BF46-8BC7-7AE5B9799154}" type="pres">
      <dgm:prSet presAssocID="{6B3CDFCB-041D-4891-AFB0-A27FE6ED58FE}" presName="childText" presStyleLbl="conFgAcc1" presStyleIdx="3" presStyleCnt="4">
        <dgm:presLayoutVars>
          <dgm:bulletEnabled val="1"/>
        </dgm:presLayoutVars>
      </dgm:prSet>
      <dgm:spPr/>
    </dgm:pt>
  </dgm:ptLst>
  <dgm:cxnLst>
    <dgm:cxn modelId="{AE9E150D-B801-4B7F-94B3-D4D4B295B8AD}" srcId="{5FA70747-637B-488E-9676-B153B0D1BC72}" destId="{B8E879B2-7A85-4687-BB5D-5B8EEA85BFC8}" srcOrd="0" destOrd="0" parTransId="{97C13B8E-F2E6-4E25-AB83-A7F431CC628E}" sibTransId="{2114442A-4483-46E5-9B5C-E399F321D720}"/>
    <dgm:cxn modelId="{D898860E-577D-224A-A522-65AF35494AB2}" type="presOf" srcId="{6B3CDFCB-041D-4891-AFB0-A27FE6ED58FE}" destId="{DFBA67C9-9311-154E-8044-36115A1F3097}" srcOrd="0" destOrd="0" presId="urn:microsoft.com/office/officeart/2005/8/layout/list1"/>
    <dgm:cxn modelId="{A1196C13-1761-C243-B555-C872FE1979BD}" type="presOf" srcId="{8EBF8ADF-1221-4C30-BC76-BAB66551E507}" destId="{43504D28-B6B4-AC47-8F9A-F71DE4F64794}" srcOrd="0" destOrd="1" presId="urn:microsoft.com/office/officeart/2005/8/layout/list1"/>
    <dgm:cxn modelId="{34E95B1D-EFE3-4027-877F-EF3F7808C721}" srcId="{50869A22-E1D5-4540-A3B8-5C91DAE92C0D}" destId="{252B03DD-F590-4AA9-B15B-6231CDB1034A}" srcOrd="0" destOrd="0" parTransId="{82A67ABC-D00D-4801-9594-FAAC70406F00}" sibTransId="{BA9F650D-7258-4398-AF44-4CA3E6F1618B}"/>
    <dgm:cxn modelId="{A3E57B1D-6C2F-F643-9206-AADCA91DC3EF}" type="presOf" srcId="{05245F1A-39AF-6B47-A6FE-73C47E223C67}" destId="{82DA68BE-72A4-1A45-A0F6-9267018CC70D}" srcOrd="0" destOrd="1" presId="urn:microsoft.com/office/officeart/2005/8/layout/list1"/>
    <dgm:cxn modelId="{F1435926-BCF9-BD44-A2AB-4E8FB8667413}" type="presOf" srcId="{B8E879B2-7A85-4687-BB5D-5B8EEA85BFC8}" destId="{A2EB3D90-C6C9-0649-9ED4-405B5E1B7225}" srcOrd="1" destOrd="0" presId="urn:microsoft.com/office/officeart/2005/8/layout/list1"/>
    <dgm:cxn modelId="{3B69D240-2BDF-9B48-8172-9D1D6AE51850}" type="presOf" srcId="{B8E879B2-7A85-4687-BB5D-5B8EEA85BFC8}" destId="{2509F1D2-40CA-514C-AE36-442E7EE25AC2}" srcOrd="0" destOrd="0" presId="urn:microsoft.com/office/officeart/2005/8/layout/list1"/>
    <dgm:cxn modelId="{FC470045-4593-784C-B505-FD48E0799CA4}" type="presOf" srcId="{5FA70747-637B-488E-9676-B153B0D1BC72}" destId="{B9486DC4-B727-2249-8DA0-6250BB45F707}" srcOrd="0" destOrd="0" presId="urn:microsoft.com/office/officeart/2005/8/layout/list1"/>
    <dgm:cxn modelId="{97B2024E-758E-3E49-B60B-E6E691451066}" type="presOf" srcId="{CAF6D247-FE18-4CBD-893F-BC0C08C84D84}" destId="{ECDECEA8-0B36-FB46-B02D-9871609DCA00}" srcOrd="0" destOrd="1" presId="urn:microsoft.com/office/officeart/2005/8/layout/list1"/>
    <dgm:cxn modelId="{9AC33A5F-70BE-C649-9E11-B7982F19AD96}" srcId="{B8E879B2-7A85-4687-BB5D-5B8EEA85BFC8}" destId="{05245F1A-39AF-6B47-A6FE-73C47E223C67}" srcOrd="1" destOrd="0" parTransId="{478B28A9-1F38-CD4E-9BFF-501F1AEA9F7A}" sibTransId="{69B7ACD7-0DA5-2D44-9344-77CC33DD4BA4}"/>
    <dgm:cxn modelId="{18DC3D68-7066-4985-BD05-D6D963CA8921}" srcId="{5FA70747-637B-488E-9676-B153B0D1BC72}" destId="{6B3CDFCB-041D-4891-AFB0-A27FE6ED58FE}" srcOrd="3" destOrd="0" parTransId="{BC786B82-5B0E-4CE3-A15C-0DFC47772CEB}" sibTransId="{1EFA1358-91B5-46A9-9ADB-3F5EB8D0421F}"/>
    <dgm:cxn modelId="{B73BE169-BD83-45CC-A8B5-89E8BD4A125D}" srcId="{5FA70747-637B-488E-9676-B153B0D1BC72}" destId="{50869A22-E1D5-4540-A3B8-5C91DAE92C0D}" srcOrd="1" destOrd="0" parTransId="{A99BD112-2FE2-43B5-BEE2-2DD209EDBADA}" sibTransId="{7BCF63A1-43B7-473B-BDCC-3DEF174C1B62}"/>
    <dgm:cxn modelId="{8D8E4474-7FF4-FD4D-85D8-ECA59E25EDA1}" type="presOf" srcId="{50869A22-E1D5-4540-A3B8-5C91DAE92C0D}" destId="{7826CFD3-3E83-F046-A950-EB074495A644}" srcOrd="0" destOrd="0" presId="urn:microsoft.com/office/officeart/2005/8/layout/list1"/>
    <dgm:cxn modelId="{3A6C5383-247E-4D9F-ADF8-C4D66A3C183B}" srcId="{B8E879B2-7A85-4687-BB5D-5B8EEA85BFC8}" destId="{259BBC70-8479-476A-8E4D-BCE563B902BE}" srcOrd="3" destOrd="0" parTransId="{F19A5FCA-B952-473C-BBC4-8E51EB08E3F1}" sibTransId="{2E0A3824-95BD-459F-AB76-FEA09624D9F2}"/>
    <dgm:cxn modelId="{BD16AD84-1FAF-47C0-A6C6-820CF3EDCF45}" srcId="{350386D5-8F94-4204-9EC4-8E8EF431E024}" destId="{CAF6D247-FE18-4CBD-893F-BC0C08C84D84}" srcOrd="1" destOrd="0" parTransId="{ECDDC2DC-7735-4B2E-AB5C-CAFD1DAF5602}" sibTransId="{6E5BC2EE-CFF7-4AD9-B9E8-415F56DA4F79}"/>
    <dgm:cxn modelId="{B176AB89-4DEA-45D0-957A-2A6CF85A1553}" srcId="{B8E879B2-7A85-4687-BB5D-5B8EEA85BFC8}" destId="{FB231C46-2D61-4273-B551-81F4F91DEB41}" srcOrd="2" destOrd="0" parTransId="{4C0F7160-2A41-4B7D-A31E-48D1590D48A8}" sibTransId="{D8A2C241-3D9C-48A3-AA55-2123546ED9A3}"/>
    <dgm:cxn modelId="{41784F8F-DD02-4382-A638-A9FB29E3414B}" srcId="{50869A22-E1D5-4540-A3B8-5C91DAE92C0D}" destId="{8EBF8ADF-1221-4C30-BC76-BAB66551E507}" srcOrd="1" destOrd="0" parTransId="{DF19FCAA-8FBB-404B-83C2-898995A309E3}" sibTransId="{4603DBA6-BC80-464A-AD54-55F58042FB72}"/>
    <dgm:cxn modelId="{CEDAC594-F265-304B-8469-7C3DEE4DA7E2}" type="presOf" srcId="{50869A22-E1D5-4540-A3B8-5C91DAE92C0D}" destId="{B8E04CF1-E195-AA41-A65B-86E18B978F6D}" srcOrd="1" destOrd="0" presId="urn:microsoft.com/office/officeart/2005/8/layout/list1"/>
    <dgm:cxn modelId="{C27DB496-1A9A-334E-B3E6-3AB5E9BC2F88}" type="presOf" srcId="{997A2663-51F4-4D00-9772-702E9920A6D8}" destId="{ECDECEA8-0B36-FB46-B02D-9871609DCA00}" srcOrd="0" destOrd="0" presId="urn:microsoft.com/office/officeart/2005/8/layout/list1"/>
    <dgm:cxn modelId="{03350B97-5128-B04F-BA32-1C97431A3E8B}" type="presOf" srcId="{350386D5-8F94-4204-9EC4-8E8EF431E024}" destId="{C93C7FA7-DB91-1A48-9F21-03E0D1C67AAD}" srcOrd="1" destOrd="0" presId="urn:microsoft.com/office/officeart/2005/8/layout/list1"/>
    <dgm:cxn modelId="{AA00FEA2-9D85-9A42-ABEF-7F24B00D9CF6}" srcId="{B8E879B2-7A85-4687-BB5D-5B8EEA85BFC8}" destId="{D95238CF-C76A-5D46-9C90-17C758683900}" srcOrd="0" destOrd="0" parTransId="{48CA4C3F-ABB1-E446-A163-BFE8049F9E86}" sibTransId="{86092127-39DF-FD4D-92DD-05BF03454A57}"/>
    <dgm:cxn modelId="{BB8900A7-C722-0B4A-A05C-F9C2A5956EFA}" type="presOf" srcId="{350386D5-8F94-4204-9EC4-8E8EF431E024}" destId="{EC4B5381-7933-E24A-9FAA-45072D6EA60C}" srcOrd="0" destOrd="0" presId="urn:microsoft.com/office/officeart/2005/8/layout/list1"/>
    <dgm:cxn modelId="{577D6DD5-961C-CB49-A3B7-ED16F13CAE60}" type="presOf" srcId="{259BBC70-8479-476A-8E4D-BCE563B902BE}" destId="{82DA68BE-72A4-1A45-A0F6-9267018CC70D}" srcOrd="0" destOrd="3" presId="urn:microsoft.com/office/officeart/2005/8/layout/list1"/>
    <dgm:cxn modelId="{4EFD89D9-9C13-7543-A27F-D6F9E6E66606}" type="presOf" srcId="{D95238CF-C76A-5D46-9C90-17C758683900}" destId="{82DA68BE-72A4-1A45-A0F6-9267018CC70D}" srcOrd="0" destOrd="0" presId="urn:microsoft.com/office/officeart/2005/8/layout/list1"/>
    <dgm:cxn modelId="{6BA7A7D9-773C-4106-A552-5DEBB42877D2}" srcId="{350386D5-8F94-4204-9EC4-8E8EF431E024}" destId="{997A2663-51F4-4D00-9772-702E9920A6D8}" srcOrd="0" destOrd="0" parTransId="{D5F31923-A4B7-43FC-8530-0E9F736AF8C8}" sibTransId="{99AC9465-5172-4893-A28C-96590A93DE76}"/>
    <dgm:cxn modelId="{C28A32DA-EBD9-0F45-B42D-23F72A6A0C67}" type="presOf" srcId="{FB231C46-2D61-4273-B551-81F4F91DEB41}" destId="{82DA68BE-72A4-1A45-A0F6-9267018CC70D}" srcOrd="0" destOrd="2" presId="urn:microsoft.com/office/officeart/2005/8/layout/list1"/>
    <dgm:cxn modelId="{F20E05ED-62BA-4148-A292-DC3B8B11E120}" type="presOf" srcId="{252B03DD-F590-4AA9-B15B-6231CDB1034A}" destId="{43504D28-B6B4-AC47-8F9A-F71DE4F64794}" srcOrd="0" destOrd="0" presId="urn:microsoft.com/office/officeart/2005/8/layout/list1"/>
    <dgm:cxn modelId="{4E0089ED-D6BA-0F4F-9401-90E43C3495D0}" type="presOf" srcId="{6B3CDFCB-041D-4891-AFB0-A27FE6ED58FE}" destId="{D1526AE4-ED44-A049-8E8B-C8548B205D0F}" srcOrd="1" destOrd="0" presId="urn:microsoft.com/office/officeart/2005/8/layout/list1"/>
    <dgm:cxn modelId="{C987F8ED-B951-458C-917D-63F67170CE6D}" srcId="{5FA70747-637B-488E-9676-B153B0D1BC72}" destId="{350386D5-8F94-4204-9EC4-8E8EF431E024}" srcOrd="2" destOrd="0" parTransId="{6169431F-BDB4-4EA0-8A24-A65BDD1E1C6A}" sibTransId="{98E20C4D-1C04-4A27-A83A-CBE00F1FC0D4}"/>
    <dgm:cxn modelId="{7F8C1E66-D8BB-7E4B-B9C6-47D0C6CC32DF}" type="presParOf" srcId="{B9486DC4-B727-2249-8DA0-6250BB45F707}" destId="{906F2B8C-9AE3-6040-87E7-62AEFF9278FB}" srcOrd="0" destOrd="0" presId="urn:microsoft.com/office/officeart/2005/8/layout/list1"/>
    <dgm:cxn modelId="{626729F7-3C10-A041-B24C-BA54B8596E20}" type="presParOf" srcId="{906F2B8C-9AE3-6040-87E7-62AEFF9278FB}" destId="{2509F1D2-40CA-514C-AE36-442E7EE25AC2}" srcOrd="0" destOrd="0" presId="urn:microsoft.com/office/officeart/2005/8/layout/list1"/>
    <dgm:cxn modelId="{4DEB6BE0-E21C-1E43-A507-34D0B3B92CBA}" type="presParOf" srcId="{906F2B8C-9AE3-6040-87E7-62AEFF9278FB}" destId="{A2EB3D90-C6C9-0649-9ED4-405B5E1B7225}" srcOrd="1" destOrd="0" presId="urn:microsoft.com/office/officeart/2005/8/layout/list1"/>
    <dgm:cxn modelId="{944CADBC-0BC3-4A4B-AF9C-DE8E80A8B6B9}" type="presParOf" srcId="{B9486DC4-B727-2249-8DA0-6250BB45F707}" destId="{03CE07CE-9FC2-9F4A-AA4B-BBC783A34DEC}" srcOrd="1" destOrd="0" presId="urn:microsoft.com/office/officeart/2005/8/layout/list1"/>
    <dgm:cxn modelId="{2D17171C-EEB1-9040-9F07-6272BE804A68}" type="presParOf" srcId="{B9486DC4-B727-2249-8DA0-6250BB45F707}" destId="{82DA68BE-72A4-1A45-A0F6-9267018CC70D}" srcOrd="2" destOrd="0" presId="urn:microsoft.com/office/officeart/2005/8/layout/list1"/>
    <dgm:cxn modelId="{753DBA2F-B370-4D4F-8B8B-56CD41A8DCA0}" type="presParOf" srcId="{B9486DC4-B727-2249-8DA0-6250BB45F707}" destId="{D3EABA16-5700-BA4F-B21A-2B2A7A06538C}" srcOrd="3" destOrd="0" presId="urn:microsoft.com/office/officeart/2005/8/layout/list1"/>
    <dgm:cxn modelId="{B976B779-54C4-2544-91C6-F57CD18ACD5C}" type="presParOf" srcId="{B9486DC4-B727-2249-8DA0-6250BB45F707}" destId="{274EBE6F-E6DD-B345-9695-763EFB668475}" srcOrd="4" destOrd="0" presId="urn:microsoft.com/office/officeart/2005/8/layout/list1"/>
    <dgm:cxn modelId="{5B10A900-2192-8E40-9CCA-0CCA846144E2}" type="presParOf" srcId="{274EBE6F-E6DD-B345-9695-763EFB668475}" destId="{7826CFD3-3E83-F046-A950-EB074495A644}" srcOrd="0" destOrd="0" presId="urn:microsoft.com/office/officeart/2005/8/layout/list1"/>
    <dgm:cxn modelId="{9B634A52-FA8F-DD48-AFE4-C0437F004A91}" type="presParOf" srcId="{274EBE6F-E6DD-B345-9695-763EFB668475}" destId="{B8E04CF1-E195-AA41-A65B-86E18B978F6D}" srcOrd="1" destOrd="0" presId="urn:microsoft.com/office/officeart/2005/8/layout/list1"/>
    <dgm:cxn modelId="{C3E8B6CA-AB7A-AF4D-B42A-4535F8D5C2C2}" type="presParOf" srcId="{B9486DC4-B727-2249-8DA0-6250BB45F707}" destId="{35530530-423E-DA48-ACB0-B3162812A267}" srcOrd="5" destOrd="0" presId="urn:microsoft.com/office/officeart/2005/8/layout/list1"/>
    <dgm:cxn modelId="{19D45BB0-D7B0-F045-AE29-C01C9C62C71F}" type="presParOf" srcId="{B9486DC4-B727-2249-8DA0-6250BB45F707}" destId="{43504D28-B6B4-AC47-8F9A-F71DE4F64794}" srcOrd="6" destOrd="0" presId="urn:microsoft.com/office/officeart/2005/8/layout/list1"/>
    <dgm:cxn modelId="{FE0996A5-55DF-D74D-A56E-65F4A1DD1ED4}" type="presParOf" srcId="{B9486DC4-B727-2249-8DA0-6250BB45F707}" destId="{2A7F7686-50EA-7D43-855F-002D92CD50FE}" srcOrd="7" destOrd="0" presId="urn:microsoft.com/office/officeart/2005/8/layout/list1"/>
    <dgm:cxn modelId="{604E1C11-70F1-5046-B31F-78CA7A3E8991}" type="presParOf" srcId="{B9486DC4-B727-2249-8DA0-6250BB45F707}" destId="{7EEB2D53-7480-4F47-A159-AD4BF806105F}" srcOrd="8" destOrd="0" presId="urn:microsoft.com/office/officeart/2005/8/layout/list1"/>
    <dgm:cxn modelId="{325CDF93-C50B-8441-81CD-C92EE92BCFE6}" type="presParOf" srcId="{7EEB2D53-7480-4F47-A159-AD4BF806105F}" destId="{EC4B5381-7933-E24A-9FAA-45072D6EA60C}" srcOrd="0" destOrd="0" presId="urn:microsoft.com/office/officeart/2005/8/layout/list1"/>
    <dgm:cxn modelId="{D1253CB7-F3C9-D141-865C-A6BFF078EC0A}" type="presParOf" srcId="{7EEB2D53-7480-4F47-A159-AD4BF806105F}" destId="{C93C7FA7-DB91-1A48-9F21-03E0D1C67AAD}" srcOrd="1" destOrd="0" presId="urn:microsoft.com/office/officeart/2005/8/layout/list1"/>
    <dgm:cxn modelId="{D5674EFF-80FC-304E-B69D-F6C78D91C00C}" type="presParOf" srcId="{B9486DC4-B727-2249-8DA0-6250BB45F707}" destId="{17226555-CDE7-9C4F-B936-A4A3BA5A6981}" srcOrd="9" destOrd="0" presId="urn:microsoft.com/office/officeart/2005/8/layout/list1"/>
    <dgm:cxn modelId="{4C4027B9-245D-F84C-A549-C565432B65F1}" type="presParOf" srcId="{B9486DC4-B727-2249-8DA0-6250BB45F707}" destId="{ECDECEA8-0B36-FB46-B02D-9871609DCA00}" srcOrd="10" destOrd="0" presId="urn:microsoft.com/office/officeart/2005/8/layout/list1"/>
    <dgm:cxn modelId="{02DA2C0C-DE1C-CD4A-AE83-C29513B0E55C}" type="presParOf" srcId="{B9486DC4-B727-2249-8DA0-6250BB45F707}" destId="{94476547-0D0B-734C-A05A-3D208D0AAF52}" srcOrd="11" destOrd="0" presId="urn:microsoft.com/office/officeart/2005/8/layout/list1"/>
    <dgm:cxn modelId="{7428CF17-6AC9-6E42-A8F4-7B60F679DF62}" type="presParOf" srcId="{B9486DC4-B727-2249-8DA0-6250BB45F707}" destId="{5BCD8631-BB94-9E40-AC26-33AFEFB39C1A}" srcOrd="12" destOrd="0" presId="urn:microsoft.com/office/officeart/2005/8/layout/list1"/>
    <dgm:cxn modelId="{3B6A727D-C34B-9A45-BE0A-82CA5AD42267}" type="presParOf" srcId="{5BCD8631-BB94-9E40-AC26-33AFEFB39C1A}" destId="{DFBA67C9-9311-154E-8044-36115A1F3097}" srcOrd="0" destOrd="0" presId="urn:microsoft.com/office/officeart/2005/8/layout/list1"/>
    <dgm:cxn modelId="{3A3DC82D-AC92-D248-869B-9117CD61989A}" type="presParOf" srcId="{5BCD8631-BB94-9E40-AC26-33AFEFB39C1A}" destId="{D1526AE4-ED44-A049-8E8B-C8548B205D0F}" srcOrd="1" destOrd="0" presId="urn:microsoft.com/office/officeart/2005/8/layout/list1"/>
    <dgm:cxn modelId="{9D6FCB56-A70B-194D-A43F-57C14EA02EE9}" type="presParOf" srcId="{B9486DC4-B727-2249-8DA0-6250BB45F707}" destId="{C1171EE4-026C-E445-A1F6-280CF68C0E6B}" srcOrd="13" destOrd="0" presId="urn:microsoft.com/office/officeart/2005/8/layout/list1"/>
    <dgm:cxn modelId="{9BC4E82E-43F6-F844-9B91-5F72E89FCD74}" type="presParOf" srcId="{B9486DC4-B727-2249-8DA0-6250BB45F707}" destId="{10E38347-7005-BF46-8BC7-7AE5B979915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6F5514-C571-7043-A925-608124E7B7EE}"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US"/>
        </a:p>
      </dgm:t>
    </dgm:pt>
    <dgm:pt modelId="{F48C88C1-62DA-FD40-AE07-7905E9F55C67}">
      <dgm:prSet phldrT="[Text]"/>
      <dgm:spPr/>
      <dgm:t>
        <a:bodyPr/>
        <a:lstStyle/>
        <a:p>
          <a:r>
            <a:rPr lang="en-US" dirty="0"/>
            <a:t>1 Mm claim records</a:t>
          </a:r>
        </a:p>
      </dgm:t>
    </dgm:pt>
    <dgm:pt modelId="{B10F5D07-5B49-CF47-B15B-C0709A89673E}" type="parTrans" cxnId="{5F3B2F8F-A8C0-5246-80BA-89EE9B59DD95}">
      <dgm:prSet/>
      <dgm:spPr/>
      <dgm:t>
        <a:bodyPr/>
        <a:lstStyle/>
        <a:p>
          <a:endParaRPr lang="en-US"/>
        </a:p>
      </dgm:t>
    </dgm:pt>
    <dgm:pt modelId="{589B6016-7721-C245-8FC6-EF2DA6D916D9}" type="sibTrans" cxnId="{5F3B2F8F-A8C0-5246-80BA-89EE9B59DD95}">
      <dgm:prSet/>
      <dgm:spPr/>
      <dgm:t>
        <a:bodyPr/>
        <a:lstStyle/>
        <a:p>
          <a:endParaRPr lang="en-US"/>
        </a:p>
      </dgm:t>
    </dgm:pt>
    <dgm:pt modelId="{25F88301-C391-A74D-92C9-0CA68C05E1B0}">
      <dgm:prSet phldrT="[Text]"/>
      <dgm:spPr/>
      <dgm:t>
        <a:bodyPr/>
        <a:lstStyle/>
        <a:p>
          <a:r>
            <a:rPr lang="en-US" dirty="0"/>
            <a:t>~28K line level claims, ~4000 patients</a:t>
          </a:r>
        </a:p>
      </dgm:t>
    </dgm:pt>
    <dgm:pt modelId="{8590924C-618D-E541-BD02-530D1285F60F}" type="parTrans" cxnId="{61C815F4-57C6-634B-BB69-12073B68A392}">
      <dgm:prSet/>
      <dgm:spPr/>
      <dgm:t>
        <a:bodyPr/>
        <a:lstStyle/>
        <a:p>
          <a:endParaRPr lang="en-US"/>
        </a:p>
      </dgm:t>
    </dgm:pt>
    <dgm:pt modelId="{EC93778A-5AD4-3E4B-B6E1-D8FB22F6A6B2}" type="sibTrans" cxnId="{61C815F4-57C6-634B-BB69-12073B68A392}">
      <dgm:prSet/>
      <dgm:spPr/>
      <dgm:t>
        <a:bodyPr/>
        <a:lstStyle/>
        <a:p>
          <a:endParaRPr lang="en-US"/>
        </a:p>
      </dgm:t>
    </dgm:pt>
    <dgm:pt modelId="{CC1B577C-1CC8-E448-9E23-877D4CBD481E}">
      <dgm:prSet phldrT="[Text]"/>
      <dgm:spPr/>
      <dgm:t>
        <a:bodyPr/>
        <a:lstStyle/>
        <a:p>
          <a:r>
            <a:rPr lang="en-US" dirty="0"/>
            <a:t>499 doctors, 496 Zip codes</a:t>
          </a:r>
        </a:p>
      </dgm:t>
    </dgm:pt>
    <dgm:pt modelId="{367C41D4-5F32-DD49-89CA-2B4AB94184A1}" type="parTrans" cxnId="{38AD2D46-A9D5-D44A-B765-41622AF17F56}">
      <dgm:prSet/>
      <dgm:spPr/>
      <dgm:t>
        <a:bodyPr/>
        <a:lstStyle/>
        <a:p>
          <a:endParaRPr lang="en-US"/>
        </a:p>
      </dgm:t>
    </dgm:pt>
    <dgm:pt modelId="{EDAF8290-BB44-0145-8154-86042CF3ACFC}" type="sibTrans" cxnId="{38AD2D46-A9D5-D44A-B765-41622AF17F56}">
      <dgm:prSet/>
      <dgm:spPr/>
      <dgm:t>
        <a:bodyPr/>
        <a:lstStyle/>
        <a:p>
          <a:endParaRPr lang="en-US"/>
        </a:p>
      </dgm:t>
    </dgm:pt>
    <dgm:pt modelId="{3750418D-677B-DD4F-802F-4DBE80CB8D88}">
      <dgm:prSet phldrT="[Text]"/>
      <dgm:spPr/>
      <dgm:t>
        <a:bodyPr/>
        <a:lstStyle/>
        <a:p>
          <a:r>
            <a:rPr lang="en-US" dirty="0"/>
            <a:t>Dataset being analyzed</a:t>
          </a:r>
        </a:p>
      </dgm:t>
    </dgm:pt>
    <dgm:pt modelId="{741F8B4A-F154-BC4F-8D91-C0AE3A72CD6A}" type="parTrans" cxnId="{A220A893-90CA-CF47-9AE3-754D163C9F40}">
      <dgm:prSet/>
      <dgm:spPr/>
      <dgm:t>
        <a:bodyPr/>
        <a:lstStyle/>
        <a:p>
          <a:endParaRPr lang="en-US"/>
        </a:p>
      </dgm:t>
    </dgm:pt>
    <dgm:pt modelId="{34945ADB-3C48-DC4A-A40A-BE9F4CE845B9}" type="sibTrans" cxnId="{A220A893-90CA-CF47-9AE3-754D163C9F40}">
      <dgm:prSet/>
      <dgm:spPr/>
      <dgm:t>
        <a:bodyPr/>
        <a:lstStyle/>
        <a:p>
          <a:endParaRPr lang="en-US"/>
        </a:p>
      </dgm:t>
    </dgm:pt>
    <dgm:pt modelId="{1C65B267-E17B-394D-93DD-DF01B086C627}" type="pres">
      <dgm:prSet presAssocID="{B06F5514-C571-7043-A925-608124E7B7EE}" presName="Name0" presStyleCnt="0">
        <dgm:presLayoutVars>
          <dgm:chMax val="4"/>
          <dgm:resizeHandles val="exact"/>
        </dgm:presLayoutVars>
      </dgm:prSet>
      <dgm:spPr/>
    </dgm:pt>
    <dgm:pt modelId="{8C3DE322-4D9A-E441-B490-BD1125B83266}" type="pres">
      <dgm:prSet presAssocID="{B06F5514-C571-7043-A925-608124E7B7EE}" presName="ellipse" presStyleLbl="trBgShp" presStyleIdx="0" presStyleCnt="1"/>
      <dgm:spPr/>
    </dgm:pt>
    <dgm:pt modelId="{1EFA7571-A963-DD45-AA22-C4635242F9B6}" type="pres">
      <dgm:prSet presAssocID="{B06F5514-C571-7043-A925-608124E7B7EE}" presName="arrow1" presStyleLbl="fgShp" presStyleIdx="0" presStyleCnt="1"/>
      <dgm:spPr/>
    </dgm:pt>
    <dgm:pt modelId="{C9A1D994-0BE1-354A-A614-5FC75B753CCE}" type="pres">
      <dgm:prSet presAssocID="{B06F5514-C571-7043-A925-608124E7B7EE}" presName="rectangle" presStyleLbl="revTx" presStyleIdx="0" presStyleCnt="1">
        <dgm:presLayoutVars>
          <dgm:bulletEnabled val="1"/>
        </dgm:presLayoutVars>
      </dgm:prSet>
      <dgm:spPr/>
    </dgm:pt>
    <dgm:pt modelId="{B1E22CE6-5150-8D4D-AD0B-09CD9E8E3A58}" type="pres">
      <dgm:prSet presAssocID="{25F88301-C391-A74D-92C9-0CA68C05E1B0}" presName="item1" presStyleLbl="node1" presStyleIdx="0" presStyleCnt="3">
        <dgm:presLayoutVars>
          <dgm:bulletEnabled val="1"/>
        </dgm:presLayoutVars>
      </dgm:prSet>
      <dgm:spPr/>
    </dgm:pt>
    <dgm:pt modelId="{F1D57BEA-6192-344A-9472-BB812F99E98E}" type="pres">
      <dgm:prSet presAssocID="{CC1B577C-1CC8-E448-9E23-877D4CBD481E}" presName="item2" presStyleLbl="node1" presStyleIdx="1" presStyleCnt="3">
        <dgm:presLayoutVars>
          <dgm:bulletEnabled val="1"/>
        </dgm:presLayoutVars>
      </dgm:prSet>
      <dgm:spPr/>
    </dgm:pt>
    <dgm:pt modelId="{1F4E7372-E6D4-E348-952F-D6B24C46E7AF}" type="pres">
      <dgm:prSet presAssocID="{3750418D-677B-DD4F-802F-4DBE80CB8D88}" presName="item3" presStyleLbl="node1" presStyleIdx="2" presStyleCnt="3">
        <dgm:presLayoutVars>
          <dgm:bulletEnabled val="1"/>
        </dgm:presLayoutVars>
      </dgm:prSet>
      <dgm:spPr/>
    </dgm:pt>
    <dgm:pt modelId="{1E7FBA87-286D-9945-886D-1C01A525742D}" type="pres">
      <dgm:prSet presAssocID="{B06F5514-C571-7043-A925-608124E7B7EE}" presName="funnel" presStyleLbl="trAlignAcc1" presStyleIdx="0" presStyleCnt="1"/>
      <dgm:spPr/>
    </dgm:pt>
  </dgm:ptLst>
  <dgm:cxnLst>
    <dgm:cxn modelId="{AD869844-D44E-A542-9A99-8EB92CBE3E79}" type="presOf" srcId="{25F88301-C391-A74D-92C9-0CA68C05E1B0}" destId="{F1D57BEA-6192-344A-9472-BB812F99E98E}" srcOrd="0" destOrd="0" presId="urn:microsoft.com/office/officeart/2005/8/layout/funnel1"/>
    <dgm:cxn modelId="{38AD2D46-A9D5-D44A-B765-41622AF17F56}" srcId="{B06F5514-C571-7043-A925-608124E7B7EE}" destId="{CC1B577C-1CC8-E448-9E23-877D4CBD481E}" srcOrd="2" destOrd="0" parTransId="{367C41D4-5F32-DD49-89CA-2B4AB94184A1}" sibTransId="{EDAF8290-BB44-0145-8154-86042CF3ACFC}"/>
    <dgm:cxn modelId="{5F3B2F8F-A8C0-5246-80BA-89EE9B59DD95}" srcId="{B06F5514-C571-7043-A925-608124E7B7EE}" destId="{F48C88C1-62DA-FD40-AE07-7905E9F55C67}" srcOrd="0" destOrd="0" parTransId="{B10F5D07-5B49-CF47-B15B-C0709A89673E}" sibTransId="{589B6016-7721-C245-8FC6-EF2DA6D916D9}"/>
    <dgm:cxn modelId="{A220A893-90CA-CF47-9AE3-754D163C9F40}" srcId="{B06F5514-C571-7043-A925-608124E7B7EE}" destId="{3750418D-677B-DD4F-802F-4DBE80CB8D88}" srcOrd="3" destOrd="0" parTransId="{741F8B4A-F154-BC4F-8D91-C0AE3A72CD6A}" sibTransId="{34945ADB-3C48-DC4A-A40A-BE9F4CE845B9}"/>
    <dgm:cxn modelId="{DFBFD8D9-AF1C-DA48-A18D-413A4407540D}" type="presOf" srcId="{3750418D-677B-DD4F-802F-4DBE80CB8D88}" destId="{C9A1D994-0BE1-354A-A614-5FC75B753CCE}" srcOrd="0" destOrd="0" presId="urn:microsoft.com/office/officeart/2005/8/layout/funnel1"/>
    <dgm:cxn modelId="{7C39C4E7-5965-494B-A01E-C3125AEABE04}" type="presOf" srcId="{F48C88C1-62DA-FD40-AE07-7905E9F55C67}" destId="{1F4E7372-E6D4-E348-952F-D6B24C46E7AF}" srcOrd="0" destOrd="0" presId="urn:microsoft.com/office/officeart/2005/8/layout/funnel1"/>
    <dgm:cxn modelId="{BE1669EA-73A0-1347-8E93-E394EA56BB82}" type="presOf" srcId="{CC1B577C-1CC8-E448-9E23-877D4CBD481E}" destId="{B1E22CE6-5150-8D4D-AD0B-09CD9E8E3A58}" srcOrd="0" destOrd="0" presId="urn:microsoft.com/office/officeart/2005/8/layout/funnel1"/>
    <dgm:cxn modelId="{25642EED-BEB8-A743-B0D1-92274319F0DA}" type="presOf" srcId="{B06F5514-C571-7043-A925-608124E7B7EE}" destId="{1C65B267-E17B-394D-93DD-DF01B086C627}" srcOrd="0" destOrd="0" presId="urn:microsoft.com/office/officeart/2005/8/layout/funnel1"/>
    <dgm:cxn modelId="{61C815F4-57C6-634B-BB69-12073B68A392}" srcId="{B06F5514-C571-7043-A925-608124E7B7EE}" destId="{25F88301-C391-A74D-92C9-0CA68C05E1B0}" srcOrd="1" destOrd="0" parTransId="{8590924C-618D-E541-BD02-530D1285F60F}" sibTransId="{EC93778A-5AD4-3E4B-B6E1-D8FB22F6A6B2}"/>
    <dgm:cxn modelId="{19C74506-0668-A546-BAB2-415C32C1DD14}" type="presParOf" srcId="{1C65B267-E17B-394D-93DD-DF01B086C627}" destId="{8C3DE322-4D9A-E441-B490-BD1125B83266}" srcOrd="0" destOrd="0" presId="urn:microsoft.com/office/officeart/2005/8/layout/funnel1"/>
    <dgm:cxn modelId="{9E36F267-3FD3-CB44-9FA5-C7E778D54B87}" type="presParOf" srcId="{1C65B267-E17B-394D-93DD-DF01B086C627}" destId="{1EFA7571-A963-DD45-AA22-C4635242F9B6}" srcOrd="1" destOrd="0" presId="urn:microsoft.com/office/officeart/2005/8/layout/funnel1"/>
    <dgm:cxn modelId="{69BCAC38-B0BC-9D42-A8C6-44B8E6450D2C}" type="presParOf" srcId="{1C65B267-E17B-394D-93DD-DF01B086C627}" destId="{C9A1D994-0BE1-354A-A614-5FC75B753CCE}" srcOrd="2" destOrd="0" presId="urn:microsoft.com/office/officeart/2005/8/layout/funnel1"/>
    <dgm:cxn modelId="{7A2062D5-27D9-1240-ACD6-A0E5191CC745}" type="presParOf" srcId="{1C65B267-E17B-394D-93DD-DF01B086C627}" destId="{B1E22CE6-5150-8D4D-AD0B-09CD9E8E3A58}" srcOrd="3" destOrd="0" presId="urn:microsoft.com/office/officeart/2005/8/layout/funnel1"/>
    <dgm:cxn modelId="{3DBB1DF6-2D85-704A-97D3-836FD03786A0}" type="presParOf" srcId="{1C65B267-E17B-394D-93DD-DF01B086C627}" destId="{F1D57BEA-6192-344A-9472-BB812F99E98E}" srcOrd="4" destOrd="0" presId="urn:microsoft.com/office/officeart/2005/8/layout/funnel1"/>
    <dgm:cxn modelId="{646C4A24-1949-5F47-A594-BF39A76F9853}" type="presParOf" srcId="{1C65B267-E17B-394D-93DD-DF01B086C627}" destId="{1F4E7372-E6D4-E348-952F-D6B24C46E7AF}" srcOrd="5" destOrd="0" presId="urn:microsoft.com/office/officeart/2005/8/layout/funnel1"/>
    <dgm:cxn modelId="{A05B4EC7-28B8-8845-8C79-0E4D7A93A428}" type="presParOf" srcId="{1C65B267-E17B-394D-93DD-DF01B086C627}" destId="{1E7FBA87-286D-9945-886D-1C01A525742D}"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204B5D-00B2-4379-AD16-654DA984324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7C3C32E-B015-42A6-B862-9DDE3319C922}">
      <dgm:prSet custT="1"/>
      <dgm:spPr/>
      <dgm:t>
        <a:bodyPr/>
        <a:lstStyle/>
        <a:p>
          <a:r>
            <a:rPr lang="en-US" sz="1600" dirty="0"/>
            <a:t>Recognize that trial ≠ adoption - Current performance indicates Product 2 is being sampled but not integrated into routine practice; commercial success must be redefined around sustained prescribing, not first use.</a:t>
          </a:r>
        </a:p>
      </dgm:t>
    </dgm:pt>
    <dgm:pt modelId="{1CD73A37-156C-44C5-9408-A21CBBD1C2B2}" type="parTrans" cxnId="{6D6F5C54-4755-4043-9A8E-254BA953FB5D}">
      <dgm:prSet/>
      <dgm:spPr/>
      <dgm:t>
        <a:bodyPr/>
        <a:lstStyle/>
        <a:p>
          <a:endParaRPr lang="en-US"/>
        </a:p>
      </dgm:t>
    </dgm:pt>
    <dgm:pt modelId="{EF7E2996-34A8-4C59-B4BB-70A95B34658F}" type="sibTrans" cxnId="{6D6F5C54-4755-4043-9A8E-254BA953FB5D}">
      <dgm:prSet/>
      <dgm:spPr/>
      <dgm:t>
        <a:bodyPr/>
        <a:lstStyle/>
        <a:p>
          <a:endParaRPr lang="en-US"/>
        </a:p>
      </dgm:t>
    </dgm:pt>
    <dgm:pt modelId="{00FCD4AF-3110-4C5B-81F5-AC904BDC9949}">
      <dgm:prSet custT="1"/>
      <dgm:spPr>
        <a:noFill/>
      </dgm:spPr>
      <dgm:t>
        <a:bodyPr/>
        <a:lstStyle/>
        <a:p>
          <a:r>
            <a:rPr lang="en-US" sz="1600" dirty="0">
              <a:solidFill>
                <a:schemeClr val="tx1"/>
              </a:solidFill>
            </a:rPr>
            <a:t>Shift sales KPIs from acquisition to conversion - Move primary field metrics from “new writers” to repeat writers, explicitly tracking 2nd prescription within 45 days and 3rd prescription within 90 days.</a:t>
          </a:r>
        </a:p>
      </dgm:t>
    </dgm:pt>
    <dgm:pt modelId="{A1C1BBBC-A5B1-4A4A-A53A-80BC61F02D77}" type="parTrans" cxnId="{ACECD4EA-AB3E-403A-882E-5ACD15AABAAB}">
      <dgm:prSet/>
      <dgm:spPr/>
      <dgm:t>
        <a:bodyPr/>
        <a:lstStyle/>
        <a:p>
          <a:endParaRPr lang="en-US"/>
        </a:p>
      </dgm:t>
    </dgm:pt>
    <dgm:pt modelId="{43A3E55F-AF4B-45F3-BDD5-4945BEBD9D23}" type="sibTrans" cxnId="{ACECD4EA-AB3E-403A-882E-5ACD15AABAAB}">
      <dgm:prSet/>
      <dgm:spPr/>
      <dgm:t>
        <a:bodyPr/>
        <a:lstStyle/>
        <a:p>
          <a:endParaRPr lang="en-US"/>
        </a:p>
      </dgm:t>
    </dgm:pt>
    <dgm:pt modelId="{FED346A6-29CD-49D8-905A-2B4D77FCF65D}">
      <dgm:prSet custT="1"/>
      <dgm:spPr/>
      <dgm:t>
        <a:bodyPr/>
        <a:lstStyle/>
        <a:p>
          <a:r>
            <a:rPr lang="en-US" sz="1600" dirty="0"/>
            <a:t>Enforce structured post-trial follow-up - Mandate rep follow-up for every new Product 2 writer, supported by CRM alerts flagging “one-and-done” prescribers for immediate intervention.</a:t>
          </a:r>
        </a:p>
      </dgm:t>
    </dgm:pt>
    <dgm:pt modelId="{681F9652-4092-46B2-9D67-2604ED4196C0}" type="parTrans" cxnId="{0DA3B14A-3112-485F-BF31-DF1253D3ADFC}">
      <dgm:prSet/>
      <dgm:spPr/>
      <dgm:t>
        <a:bodyPr/>
        <a:lstStyle/>
        <a:p>
          <a:endParaRPr lang="en-US"/>
        </a:p>
      </dgm:t>
    </dgm:pt>
    <dgm:pt modelId="{A7C749FB-64E1-40D3-9A0A-106323C27730}" type="sibTrans" cxnId="{0DA3B14A-3112-485F-BF31-DF1253D3ADFC}">
      <dgm:prSet/>
      <dgm:spPr/>
      <dgm:t>
        <a:bodyPr/>
        <a:lstStyle/>
        <a:p>
          <a:endParaRPr lang="en-US"/>
        </a:p>
      </dgm:t>
    </dgm:pt>
    <dgm:pt modelId="{08C11C73-B3BF-46B2-892B-2F07ECA70A37}">
      <dgm:prSet custT="1"/>
      <dgm:spPr>
        <a:noFill/>
      </dgm:spPr>
      <dgm:t>
        <a:bodyPr/>
        <a:lstStyle/>
        <a:p>
          <a:r>
            <a:rPr lang="en-US" sz="1600" dirty="0">
              <a:solidFill>
                <a:schemeClr val="tx1"/>
              </a:solidFill>
            </a:rPr>
            <a:t>Reallocate effort toward high-value, salvageable segments - Prioritize high-volume, salvageable writers and focus execution in the most commercially attractive yet declining territories where recovery impact is highest.</a:t>
          </a:r>
        </a:p>
      </dgm:t>
    </dgm:pt>
    <dgm:pt modelId="{47DE52DF-963E-4484-9231-6679E9EFF309}" type="parTrans" cxnId="{90D9359E-4DAA-4D24-9877-300BF94895D4}">
      <dgm:prSet/>
      <dgm:spPr/>
      <dgm:t>
        <a:bodyPr/>
        <a:lstStyle/>
        <a:p>
          <a:endParaRPr lang="en-US"/>
        </a:p>
      </dgm:t>
    </dgm:pt>
    <dgm:pt modelId="{AF8CE5AB-E7B1-4922-BA53-4BA5BB9CCB0D}" type="sibTrans" cxnId="{90D9359E-4DAA-4D24-9877-300BF94895D4}">
      <dgm:prSet/>
      <dgm:spPr/>
      <dgm:t>
        <a:bodyPr/>
        <a:lstStyle/>
        <a:p>
          <a:endParaRPr lang="en-US"/>
        </a:p>
      </dgm:t>
    </dgm:pt>
    <dgm:pt modelId="{AECE129F-B87D-4231-8461-F19393D3B944}">
      <dgm:prSet custT="1"/>
      <dgm:spPr/>
      <dgm:t>
        <a:bodyPr/>
        <a:lstStyle/>
        <a:p>
          <a:r>
            <a:rPr lang="en-US" sz="1600" dirty="0"/>
            <a:t>Evolve messaging from trial to protocol replacement - Evaluate whether current promotion over-indexes on “Try Product 2” and pivot toward positioning Product 2 as a replacement anesthetic in clearly defined use cases, aligning with real-world prescribing decisions.</a:t>
          </a:r>
        </a:p>
      </dgm:t>
    </dgm:pt>
    <dgm:pt modelId="{7CD53FB8-0083-4C8B-AC9B-ADE86BC87052}" type="parTrans" cxnId="{7F89E96F-C001-4688-A89E-FDED3D370569}">
      <dgm:prSet/>
      <dgm:spPr/>
      <dgm:t>
        <a:bodyPr/>
        <a:lstStyle/>
        <a:p>
          <a:endParaRPr lang="en-US"/>
        </a:p>
      </dgm:t>
    </dgm:pt>
    <dgm:pt modelId="{2E8A38FC-CC43-4952-8230-4ED002BD5326}" type="sibTrans" cxnId="{7F89E96F-C001-4688-A89E-FDED3D370569}">
      <dgm:prSet/>
      <dgm:spPr/>
      <dgm:t>
        <a:bodyPr/>
        <a:lstStyle/>
        <a:p>
          <a:endParaRPr lang="en-US"/>
        </a:p>
      </dgm:t>
    </dgm:pt>
    <dgm:pt modelId="{AEFFEBFC-E29D-1941-84DD-6B001E4D7E9C}" type="pres">
      <dgm:prSet presAssocID="{AF204B5D-00B2-4379-AD16-654DA984324B}" presName="linear" presStyleCnt="0">
        <dgm:presLayoutVars>
          <dgm:animLvl val="lvl"/>
          <dgm:resizeHandles val="exact"/>
        </dgm:presLayoutVars>
      </dgm:prSet>
      <dgm:spPr/>
    </dgm:pt>
    <dgm:pt modelId="{A26E1278-52B3-FB47-827A-E4E217A8B5D0}" type="pres">
      <dgm:prSet presAssocID="{87C3C32E-B015-42A6-B862-9DDE3319C922}" presName="parentText" presStyleLbl="node1" presStyleIdx="0" presStyleCnt="5">
        <dgm:presLayoutVars>
          <dgm:chMax val="0"/>
          <dgm:bulletEnabled val="1"/>
        </dgm:presLayoutVars>
      </dgm:prSet>
      <dgm:spPr/>
    </dgm:pt>
    <dgm:pt modelId="{548A33EE-6972-5741-A15B-A7DBD32F0A0D}" type="pres">
      <dgm:prSet presAssocID="{EF7E2996-34A8-4C59-B4BB-70A95B34658F}" presName="spacer" presStyleCnt="0"/>
      <dgm:spPr/>
    </dgm:pt>
    <dgm:pt modelId="{1E8B925E-0C78-8449-A622-002F266540FB}" type="pres">
      <dgm:prSet presAssocID="{00FCD4AF-3110-4C5B-81F5-AC904BDC9949}" presName="parentText" presStyleLbl="node1" presStyleIdx="1" presStyleCnt="5">
        <dgm:presLayoutVars>
          <dgm:chMax val="0"/>
          <dgm:bulletEnabled val="1"/>
        </dgm:presLayoutVars>
      </dgm:prSet>
      <dgm:spPr/>
    </dgm:pt>
    <dgm:pt modelId="{93D08493-7CE3-EA41-A7DB-31EB159DA93B}" type="pres">
      <dgm:prSet presAssocID="{43A3E55F-AF4B-45F3-BDD5-4945BEBD9D23}" presName="spacer" presStyleCnt="0"/>
      <dgm:spPr/>
    </dgm:pt>
    <dgm:pt modelId="{35A41308-4F95-534D-A564-2C73688D0B9C}" type="pres">
      <dgm:prSet presAssocID="{FED346A6-29CD-49D8-905A-2B4D77FCF65D}" presName="parentText" presStyleLbl="node1" presStyleIdx="2" presStyleCnt="5">
        <dgm:presLayoutVars>
          <dgm:chMax val="0"/>
          <dgm:bulletEnabled val="1"/>
        </dgm:presLayoutVars>
      </dgm:prSet>
      <dgm:spPr/>
    </dgm:pt>
    <dgm:pt modelId="{99386298-CBFC-9A4C-AB28-18D14D4EE2EC}" type="pres">
      <dgm:prSet presAssocID="{A7C749FB-64E1-40D3-9A0A-106323C27730}" presName="spacer" presStyleCnt="0"/>
      <dgm:spPr/>
    </dgm:pt>
    <dgm:pt modelId="{45D70775-2B8C-6041-A7F4-1C7B84CE7F45}" type="pres">
      <dgm:prSet presAssocID="{08C11C73-B3BF-46B2-892B-2F07ECA70A37}" presName="parentText" presStyleLbl="node1" presStyleIdx="3" presStyleCnt="5">
        <dgm:presLayoutVars>
          <dgm:chMax val="0"/>
          <dgm:bulletEnabled val="1"/>
        </dgm:presLayoutVars>
      </dgm:prSet>
      <dgm:spPr/>
    </dgm:pt>
    <dgm:pt modelId="{97B1E6DC-CEAA-A04F-A681-0AD5A7C66FFF}" type="pres">
      <dgm:prSet presAssocID="{AF8CE5AB-E7B1-4922-BA53-4BA5BB9CCB0D}" presName="spacer" presStyleCnt="0"/>
      <dgm:spPr/>
    </dgm:pt>
    <dgm:pt modelId="{3CB216C2-C386-6245-8909-C96CAB1FAC2A}" type="pres">
      <dgm:prSet presAssocID="{AECE129F-B87D-4231-8461-F19393D3B944}" presName="parentText" presStyleLbl="node1" presStyleIdx="4" presStyleCnt="5">
        <dgm:presLayoutVars>
          <dgm:chMax val="0"/>
          <dgm:bulletEnabled val="1"/>
        </dgm:presLayoutVars>
      </dgm:prSet>
      <dgm:spPr/>
    </dgm:pt>
  </dgm:ptLst>
  <dgm:cxnLst>
    <dgm:cxn modelId="{0C525A20-862A-3B49-870E-9FEC27FF53F1}" type="presOf" srcId="{AECE129F-B87D-4231-8461-F19393D3B944}" destId="{3CB216C2-C386-6245-8909-C96CAB1FAC2A}" srcOrd="0" destOrd="0" presId="urn:microsoft.com/office/officeart/2005/8/layout/vList2"/>
    <dgm:cxn modelId="{C0633634-BB3F-A342-92F7-B0019DBD604D}" type="presOf" srcId="{AF204B5D-00B2-4379-AD16-654DA984324B}" destId="{AEFFEBFC-E29D-1941-84DD-6B001E4D7E9C}" srcOrd="0" destOrd="0" presId="urn:microsoft.com/office/officeart/2005/8/layout/vList2"/>
    <dgm:cxn modelId="{31DAAA41-23E2-9647-96FE-668E9544B155}" type="presOf" srcId="{08C11C73-B3BF-46B2-892B-2F07ECA70A37}" destId="{45D70775-2B8C-6041-A7F4-1C7B84CE7F45}" srcOrd="0" destOrd="0" presId="urn:microsoft.com/office/officeart/2005/8/layout/vList2"/>
    <dgm:cxn modelId="{0DA3B14A-3112-485F-BF31-DF1253D3ADFC}" srcId="{AF204B5D-00B2-4379-AD16-654DA984324B}" destId="{FED346A6-29CD-49D8-905A-2B4D77FCF65D}" srcOrd="2" destOrd="0" parTransId="{681F9652-4092-46B2-9D67-2604ED4196C0}" sibTransId="{A7C749FB-64E1-40D3-9A0A-106323C27730}"/>
    <dgm:cxn modelId="{6D6F5C54-4755-4043-9A8E-254BA953FB5D}" srcId="{AF204B5D-00B2-4379-AD16-654DA984324B}" destId="{87C3C32E-B015-42A6-B862-9DDE3319C922}" srcOrd="0" destOrd="0" parTransId="{1CD73A37-156C-44C5-9408-A21CBBD1C2B2}" sibTransId="{EF7E2996-34A8-4C59-B4BB-70A95B34658F}"/>
    <dgm:cxn modelId="{7F89E96F-C001-4688-A89E-FDED3D370569}" srcId="{AF204B5D-00B2-4379-AD16-654DA984324B}" destId="{AECE129F-B87D-4231-8461-F19393D3B944}" srcOrd="4" destOrd="0" parTransId="{7CD53FB8-0083-4C8B-AC9B-ADE86BC87052}" sibTransId="{2E8A38FC-CC43-4952-8230-4ED002BD5326}"/>
    <dgm:cxn modelId="{90D9359E-4DAA-4D24-9877-300BF94895D4}" srcId="{AF204B5D-00B2-4379-AD16-654DA984324B}" destId="{08C11C73-B3BF-46B2-892B-2F07ECA70A37}" srcOrd="3" destOrd="0" parTransId="{47DE52DF-963E-4484-9231-6679E9EFF309}" sibTransId="{AF8CE5AB-E7B1-4922-BA53-4BA5BB9CCB0D}"/>
    <dgm:cxn modelId="{3B354AAC-DC31-A042-8B9E-955236FCFE4E}" type="presOf" srcId="{87C3C32E-B015-42A6-B862-9DDE3319C922}" destId="{A26E1278-52B3-FB47-827A-E4E217A8B5D0}" srcOrd="0" destOrd="0" presId="urn:microsoft.com/office/officeart/2005/8/layout/vList2"/>
    <dgm:cxn modelId="{E2E0A1C1-48D5-6F46-97A9-5361F5F22CD7}" type="presOf" srcId="{FED346A6-29CD-49D8-905A-2B4D77FCF65D}" destId="{35A41308-4F95-534D-A564-2C73688D0B9C}" srcOrd="0" destOrd="0" presId="urn:microsoft.com/office/officeart/2005/8/layout/vList2"/>
    <dgm:cxn modelId="{ACECD4EA-AB3E-403A-882E-5ACD15AABAAB}" srcId="{AF204B5D-00B2-4379-AD16-654DA984324B}" destId="{00FCD4AF-3110-4C5B-81F5-AC904BDC9949}" srcOrd="1" destOrd="0" parTransId="{A1C1BBBC-A5B1-4A4A-A53A-80BC61F02D77}" sibTransId="{43A3E55F-AF4B-45F3-BDD5-4945BEBD9D23}"/>
    <dgm:cxn modelId="{D07D5DFC-0ABF-1447-ACE2-01CE5465BBD3}" type="presOf" srcId="{00FCD4AF-3110-4C5B-81F5-AC904BDC9949}" destId="{1E8B925E-0C78-8449-A622-002F266540FB}" srcOrd="0" destOrd="0" presId="urn:microsoft.com/office/officeart/2005/8/layout/vList2"/>
    <dgm:cxn modelId="{03DFBDC9-B485-0D40-A12A-FBAF0DB4A3DB}" type="presParOf" srcId="{AEFFEBFC-E29D-1941-84DD-6B001E4D7E9C}" destId="{A26E1278-52B3-FB47-827A-E4E217A8B5D0}" srcOrd="0" destOrd="0" presId="urn:microsoft.com/office/officeart/2005/8/layout/vList2"/>
    <dgm:cxn modelId="{1046B06C-6A6A-554A-A7A1-8E60B5BF12D4}" type="presParOf" srcId="{AEFFEBFC-E29D-1941-84DD-6B001E4D7E9C}" destId="{548A33EE-6972-5741-A15B-A7DBD32F0A0D}" srcOrd="1" destOrd="0" presId="urn:microsoft.com/office/officeart/2005/8/layout/vList2"/>
    <dgm:cxn modelId="{D2D60B40-D1A8-2340-A929-434F85BDA7A5}" type="presParOf" srcId="{AEFFEBFC-E29D-1941-84DD-6B001E4D7E9C}" destId="{1E8B925E-0C78-8449-A622-002F266540FB}" srcOrd="2" destOrd="0" presId="urn:microsoft.com/office/officeart/2005/8/layout/vList2"/>
    <dgm:cxn modelId="{E68621C8-DBA7-2F45-BBCE-B54950436579}" type="presParOf" srcId="{AEFFEBFC-E29D-1941-84DD-6B001E4D7E9C}" destId="{93D08493-7CE3-EA41-A7DB-31EB159DA93B}" srcOrd="3" destOrd="0" presId="urn:microsoft.com/office/officeart/2005/8/layout/vList2"/>
    <dgm:cxn modelId="{D62F77BC-4213-5344-B652-667EDB03D321}" type="presParOf" srcId="{AEFFEBFC-E29D-1941-84DD-6B001E4D7E9C}" destId="{35A41308-4F95-534D-A564-2C73688D0B9C}" srcOrd="4" destOrd="0" presId="urn:microsoft.com/office/officeart/2005/8/layout/vList2"/>
    <dgm:cxn modelId="{51BB1052-AA60-5D4D-A33B-206CCCB2CF45}" type="presParOf" srcId="{AEFFEBFC-E29D-1941-84DD-6B001E4D7E9C}" destId="{99386298-CBFC-9A4C-AB28-18D14D4EE2EC}" srcOrd="5" destOrd="0" presId="urn:microsoft.com/office/officeart/2005/8/layout/vList2"/>
    <dgm:cxn modelId="{AD11DB99-E380-4546-922A-DA00E9D0A2DB}" type="presParOf" srcId="{AEFFEBFC-E29D-1941-84DD-6B001E4D7E9C}" destId="{45D70775-2B8C-6041-A7F4-1C7B84CE7F45}" srcOrd="6" destOrd="0" presId="urn:microsoft.com/office/officeart/2005/8/layout/vList2"/>
    <dgm:cxn modelId="{A569D912-4327-1842-A619-4637ED5D89DA}" type="presParOf" srcId="{AEFFEBFC-E29D-1941-84DD-6B001E4D7E9C}" destId="{97B1E6DC-CEAA-A04F-A681-0AD5A7C66FFF}" srcOrd="7" destOrd="0" presId="urn:microsoft.com/office/officeart/2005/8/layout/vList2"/>
    <dgm:cxn modelId="{17EC453E-7DEE-2F4C-9161-5A6B2D3C356D}" type="presParOf" srcId="{AEFFEBFC-E29D-1941-84DD-6B001E4D7E9C}" destId="{3CB216C2-C386-6245-8909-C96CAB1FAC2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AF6542-82EE-4484-A1D2-555613F775C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44F3D5-2177-4AA7-80C7-3E061CE15955}">
      <dgm:prSet custT="1"/>
      <dgm:spPr/>
      <dgm:t>
        <a:bodyPr/>
        <a:lstStyle/>
        <a:p>
          <a:r>
            <a:rPr lang="en-US" sz="1600" dirty="0"/>
            <a:t>Promotion Response &amp; Sales Force Effectiveness (Calls Data) – understand whether low conversion is due to insufficient follow-up, ineffective messaging, or misallocated sales effort.</a:t>
          </a:r>
        </a:p>
      </dgm:t>
    </dgm:pt>
    <dgm:pt modelId="{B31CDB8A-8367-4970-A5E2-F9262EB183DA}" type="parTrans" cxnId="{719C03E1-FCE3-4D15-A9FD-ACC50869518F}">
      <dgm:prSet/>
      <dgm:spPr/>
      <dgm:t>
        <a:bodyPr/>
        <a:lstStyle/>
        <a:p>
          <a:endParaRPr lang="en-US"/>
        </a:p>
      </dgm:t>
    </dgm:pt>
    <dgm:pt modelId="{CFDEA056-2C0F-4436-A1B3-7FC9BF6D7C27}" type="sibTrans" cxnId="{719C03E1-FCE3-4D15-A9FD-ACC50869518F}">
      <dgm:prSet/>
      <dgm:spPr/>
      <dgm:t>
        <a:bodyPr/>
        <a:lstStyle/>
        <a:p>
          <a:endParaRPr lang="en-US"/>
        </a:p>
      </dgm:t>
    </dgm:pt>
    <dgm:pt modelId="{E902E95D-31A9-4538-BC1A-16CF80E106EA}">
      <dgm:prSet custT="1"/>
      <dgm:spPr>
        <a:noFill/>
      </dgm:spPr>
      <dgm:t>
        <a:bodyPr/>
        <a:lstStyle/>
        <a:p>
          <a:r>
            <a:rPr lang="en-US" sz="1600" dirty="0">
              <a:solidFill>
                <a:schemeClr val="tx1"/>
              </a:solidFill>
            </a:rPr>
            <a:t>Payer reimbursements - claims data does not show coverage restrictions, or copay burden.</a:t>
          </a:r>
        </a:p>
      </dgm:t>
    </dgm:pt>
    <dgm:pt modelId="{BF88817B-DFEB-470F-8FC9-F4294D19F1D7}" type="parTrans" cxnId="{4C5D69E7-CB8A-4917-991B-01748CFDCB2C}">
      <dgm:prSet/>
      <dgm:spPr/>
      <dgm:t>
        <a:bodyPr/>
        <a:lstStyle/>
        <a:p>
          <a:endParaRPr lang="en-US"/>
        </a:p>
      </dgm:t>
    </dgm:pt>
    <dgm:pt modelId="{19BD8ABE-1BCC-4F83-8C59-3EDB8282C62C}" type="sibTrans" cxnId="{4C5D69E7-CB8A-4917-991B-01748CFDCB2C}">
      <dgm:prSet/>
      <dgm:spPr/>
      <dgm:t>
        <a:bodyPr/>
        <a:lstStyle/>
        <a:p>
          <a:endParaRPr lang="en-US"/>
        </a:p>
      </dgm:t>
    </dgm:pt>
    <dgm:pt modelId="{11887995-85CC-4123-A943-707274BAE6B7}">
      <dgm:prSet custT="1"/>
      <dgm:spPr/>
      <dgm:t>
        <a:bodyPr/>
        <a:lstStyle/>
        <a:p>
          <a:r>
            <a:rPr lang="en-US" sz="1600" dirty="0"/>
            <a:t>HCP-Level Switching &amp; Protocol Barriers – clinical hindrances to switch</a:t>
          </a:r>
        </a:p>
      </dgm:t>
    </dgm:pt>
    <dgm:pt modelId="{DDC40EB7-A8AB-4EA0-BFF4-930F1B663919}" type="parTrans" cxnId="{73A41D32-7DDD-457F-81B6-563642ECEFA4}">
      <dgm:prSet/>
      <dgm:spPr/>
      <dgm:t>
        <a:bodyPr/>
        <a:lstStyle/>
        <a:p>
          <a:endParaRPr lang="en-US"/>
        </a:p>
      </dgm:t>
    </dgm:pt>
    <dgm:pt modelId="{14E361C6-4DB1-4CFE-BF3B-E69A1B311A6C}" type="sibTrans" cxnId="{73A41D32-7DDD-457F-81B6-563642ECEFA4}">
      <dgm:prSet/>
      <dgm:spPr/>
      <dgm:t>
        <a:bodyPr/>
        <a:lstStyle/>
        <a:p>
          <a:endParaRPr lang="en-US"/>
        </a:p>
      </dgm:t>
    </dgm:pt>
    <dgm:pt modelId="{BBBABBE5-2C70-4A0F-A8F0-A95A01FF32C8}">
      <dgm:prSet custT="1"/>
      <dgm:spPr>
        <a:noFill/>
      </dgm:spPr>
      <dgm:t>
        <a:bodyPr/>
        <a:lstStyle/>
        <a:p>
          <a:r>
            <a:rPr lang="en-US" sz="1600" dirty="0">
              <a:solidFill>
                <a:schemeClr val="tx1"/>
              </a:solidFill>
            </a:rPr>
            <a:t>Patient Flow &amp; Therapy Depth (DDD) </a:t>
          </a:r>
        </a:p>
      </dgm:t>
    </dgm:pt>
    <dgm:pt modelId="{F6B392A5-338E-45EB-B955-69F990E8F186}" type="parTrans" cxnId="{F6BDC4FD-CDBC-4B68-B261-0E28BA93569F}">
      <dgm:prSet/>
      <dgm:spPr/>
      <dgm:t>
        <a:bodyPr/>
        <a:lstStyle/>
        <a:p>
          <a:endParaRPr lang="en-US"/>
        </a:p>
      </dgm:t>
    </dgm:pt>
    <dgm:pt modelId="{8FD78C38-465E-400A-A082-BAC95C97E7F0}" type="sibTrans" cxnId="{F6BDC4FD-CDBC-4B68-B261-0E28BA93569F}">
      <dgm:prSet/>
      <dgm:spPr/>
      <dgm:t>
        <a:bodyPr/>
        <a:lstStyle/>
        <a:p>
          <a:endParaRPr lang="en-US"/>
        </a:p>
      </dgm:t>
    </dgm:pt>
    <dgm:pt modelId="{85914889-57D5-4B60-B8E7-65068AF0A22B}">
      <dgm:prSet custT="1"/>
      <dgm:spPr/>
      <dgm:t>
        <a:bodyPr/>
        <a:lstStyle/>
        <a:p>
          <a:r>
            <a:rPr lang="en-US" sz="1600" dirty="0"/>
            <a:t>Channel Dynamics &amp; Site-of-Care Behavior - Claims do not reveal whether prescribing decisions differ by site of care (hospital, ASC, outpatient) </a:t>
          </a:r>
        </a:p>
      </dgm:t>
    </dgm:pt>
    <dgm:pt modelId="{D21C7C4C-782E-49CE-BFA0-D83128189701}" type="parTrans" cxnId="{ABB7317B-B06F-4DC0-8831-6B1EF1F1DF96}">
      <dgm:prSet/>
      <dgm:spPr/>
      <dgm:t>
        <a:bodyPr/>
        <a:lstStyle/>
        <a:p>
          <a:endParaRPr lang="en-US"/>
        </a:p>
      </dgm:t>
    </dgm:pt>
    <dgm:pt modelId="{56B66DAB-0FEE-4326-B29D-2C7B955285F5}" type="sibTrans" cxnId="{ABB7317B-B06F-4DC0-8831-6B1EF1F1DF96}">
      <dgm:prSet/>
      <dgm:spPr/>
      <dgm:t>
        <a:bodyPr/>
        <a:lstStyle/>
        <a:p>
          <a:endParaRPr lang="en-US"/>
        </a:p>
      </dgm:t>
    </dgm:pt>
    <dgm:pt modelId="{127C2C4E-68D0-244B-B9D9-1A2175B03CA7}" type="pres">
      <dgm:prSet presAssocID="{31AF6542-82EE-4484-A1D2-555613F775CB}" presName="linear" presStyleCnt="0">
        <dgm:presLayoutVars>
          <dgm:animLvl val="lvl"/>
          <dgm:resizeHandles val="exact"/>
        </dgm:presLayoutVars>
      </dgm:prSet>
      <dgm:spPr/>
    </dgm:pt>
    <dgm:pt modelId="{998B3214-D950-D147-979E-5D6421A54C30}" type="pres">
      <dgm:prSet presAssocID="{5844F3D5-2177-4AA7-80C7-3E061CE15955}" presName="parentText" presStyleLbl="node1" presStyleIdx="0" presStyleCnt="5">
        <dgm:presLayoutVars>
          <dgm:chMax val="0"/>
          <dgm:bulletEnabled val="1"/>
        </dgm:presLayoutVars>
      </dgm:prSet>
      <dgm:spPr/>
    </dgm:pt>
    <dgm:pt modelId="{3AB983FA-8D52-0B40-85A3-CFC3A60E8D11}" type="pres">
      <dgm:prSet presAssocID="{CFDEA056-2C0F-4436-A1B3-7FC9BF6D7C27}" presName="spacer" presStyleCnt="0"/>
      <dgm:spPr/>
    </dgm:pt>
    <dgm:pt modelId="{32F59BEF-4301-4A4D-B166-B43D88D064ED}" type="pres">
      <dgm:prSet presAssocID="{E902E95D-31A9-4538-BC1A-16CF80E106EA}" presName="parentText" presStyleLbl="node1" presStyleIdx="1" presStyleCnt="5">
        <dgm:presLayoutVars>
          <dgm:chMax val="0"/>
          <dgm:bulletEnabled val="1"/>
        </dgm:presLayoutVars>
      </dgm:prSet>
      <dgm:spPr/>
    </dgm:pt>
    <dgm:pt modelId="{24FD3EC3-8633-2344-A869-9F9F94DB3212}" type="pres">
      <dgm:prSet presAssocID="{19BD8ABE-1BCC-4F83-8C59-3EDB8282C62C}" presName="spacer" presStyleCnt="0"/>
      <dgm:spPr/>
    </dgm:pt>
    <dgm:pt modelId="{C15D01D8-4B41-4D4D-B80F-7BE94905AD74}" type="pres">
      <dgm:prSet presAssocID="{11887995-85CC-4123-A943-707274BAE6B7}" presName="parentText" presStyleLbl="node1" presStyleIdx="2" presStyleCnt="5">
        <dgm:presLayoutVars>
          <dgm:chMax val="0"/>
          <dgm:bulletEnabled val="1"/>
        </dgm:presLayoutVars>
      </dgm:prSet>
      <dgm:spPr/>
    </dgm:pt>
    <dgm:pt modelId="{8D2292F9-1794-6346-AAC6-9132B68E31E6}" type="pres">
      <dgm:prSet presAssocID="{14E361C6-4DB1-4CFE-BF3B-E69A1B311A6C}" presName="spacer" presStyleCnt="0"/>
      <dgm:spPr/>
    </dgm:pt>
    <dgm:pt modelId="{A13E961C-EBB7-BB4F-87B4-168C33BABCD6}" type="pres">
      <dgm:prSet presAssocID="{BBBABBE5-2C70-4A0F-A8F0-A95A01FF32C8}" presName="parentText" presStyleLbl="node1" presStyleIdx="3" presStyleCnt="5">
        <dgm:presLayoutVars>
          <dgm:chMax val="0"/>
          <dgm:bulletEnabled val="1"/>
        </dgm:presLayoutVars>
      </dgm:prSet>
      <dgm:spPr/>
    </dgm:pt>
    <dgm:pt modelId="{E832B20A-45CB-6047-A6B1-45BB6134394B}" type="pres">
      <dgm:prSet presAssocID="{8FD78C38-465E-400A-A082-BAC95C97E7F0}" presName="spacer" presStyleCnt="0"/>
      <dgm:spPr/>
    </dgm:pt>
    <dgm:pt modelId="{AD073E25-8744-074A-8B84-AE8BA1A805B7}" type="pres">
      <dgm:prSet presAssocID="{85914889-57D5-4B60-B8E7-65068AF0A22B}" presName="parentText" presStyleLbl="node1" presStyleIdx="4" presStyleCnt="5" custLinFactNeighborY="7343">
        <dgm:presLayoutVars>
          <dgm:chMax val="0"/>
          <dgm:bulletEnabled val="1"/>
        </dgm:presLayoutVars>
      </dgm:prSet>
      <dgm:spPr/>
    </dgm:pt>
  </dgm:ptLst>
  <dgm:cxnLst>
    <dgm:cxn modelId="{8BCF8026-16DA-8645-A093-74E74B11ACDB}" type="presOf" srcId="{E902E95D-31A9-4538-BC1A-16CF80E106EA}" destId="{32F59BEF-4301-4A4D-B166-B43D88D064ED}" srcOrd="0" destOrd="0" presId="urn:microsoft.com/office/officeart/2005/8/layout/vList2"/>
    <dgm:cxn modelId="{B09E522A-B392-284A-B4F7-01BEA846CD81}" type="presOf" srcId="{11887995-85CC-4123-A943-707274BAE6B7}" destId="{C15D01D8-4B41-4D4D-B80F-7BE94905AD74}" srcOrd="0" destOrd="0" presId="urn:microsoft.com/office/officeart/2005/8/layout/vList2"/>
    <dgm:cxn modelId="{21E1152F-4D37-8F4A-9F49-FBAD1289D263}" type="presOf" srcId="{BBBABBE5-2C70-4A0F-A8F0-A95A01FF32C8}" destId="{A13E961C-EBB7-BB4F-87B4-168C33BABCD6}" srcOrd="0" destOrd="0" presId="urn:microsoft.com/office/officeart/2005/8/layout/vList2"/>
    <dgm:cxn modelId="{73A41D32-7DDD-457F-81B6-563642ECEFA4}" srcId="{31AF6542-82EE-4484-A1D2-555613F775CB}" destId="{11887995-85CC-4123-A943-707274BAE6B7}" srcOrd="2" destOrd="0" parTransId="{DDC40EB7-A8AB-4EA0-BFF4-930F1B663919}" sibTransId="{14E361C6-4DB1-4CFE-BF3B-E69A1B311A6C}"/>
    <dgm:cxn modelId="{EBC63E37-5D12-ED49-8287-EBF7915FE004}" type="presOf" srcId="{85914889-57D5-4B60-B8E7-65068AF0A22B}" destId="{AD073E25-8744-074A-8B84-AE8BA1A805B7}" srcOrd="0" destOrd="0" presId="urn:microsoft.com/office/officeart/2005/8/layout/vList2"/>
    <dgm:cxn modelId="{ABB7317B-B06F-4DC0-8831-6B1EF1F1DF96}" srcId="{31AF6542-82EE-4484-A1D2-555613F775CB}" destId="{85914889-57D5-4B60-B8E7-65068AF0A22B}" srcOrd="4" destOrd="0" parTransId="{D21C7C4C-782E-49CE-BFA0-D83128189701}" sibTransId="{56B66DAB-0FEE-4326-B29D-2C7B955285F5}"/>
    <dgm:cxn modelId="{B28E7687-5D08-C443-B6BE-57D131C4A76F}" type="presOf" srcId="{5844F3D5-2177-4AA7-80C7-3E061CE15955}" destId="{998B3214-D950-D147-979E-5D6421A54C30}" srcOrd="0" destOrd="0" presId="urn:microsoft.com/office/officeart/2005/8/layout/vList2"/>
    <dgm:cxn modelId="{E7B486B2-F411-C447-B489-050CB559884A}" type="presOf" srcId="{31AF6542-82EE-4484-A1D2-555613F775CB}" destId="{127C2C4E-68D0-244B-B9D9-1A2175B03CA7}" srcOrd="0" destOrd="0" presId="urn:microsoft.com/office/officeart/2005/8/layout/vList2"/>
    <dgm:cxn modelId="{719C03E1-FCE3-4D15-A9FD-ACC50869518F}" srcId="{31AF6542-82EE-4484-A1D2-555613F775CB}" destId="{5844F3D5-2177-4AA7-80C7-3E061CE15955}" srcOrd="0" destOrd="0" parTransId="{B31CDB8A-8367-4970-A5E2-F9262EB183DA}" sibTransId="{CFDEA056-2C0F-4436-A1B3-7FC9BF6D7C27}"/>
    <dgm:cxn modelId="{4C5D69E7-CB8A-4917-991B-01748CFDCB2C}" srcId="{31AF6542-82EE-4484-A1D2-555613F775CB}" destId="{E902E95D-31A9-4538-BC1A-16CF80E106EA}" srcOrd="1" destOrd="0" parTransId="{BF88817B-DFEB-470F-8FC9-F4294D19F1D7}" sibTransId="{19BD8ABE-1BCC-4F83-8C59-3EDB8282C62C}"/>
    <dgm:cxn modelId="{F6BDC4FD-CDBC-4B68-B261-0E28BA93569F}" srcId="{31AF6542-82EE-4484-A1D2-555613F775CB}" destId="{BBBABBE5-2C70-4A0F-A8F0-A95A01FF32C8}" srcOrd="3" destOrd="0" parTransId="{F6B392A5-338E-45EB-B955-69F990E8F186}" sibTransId="{8FD78C38-465E-400A-A082-BAC95C97E7F0}"/>
    <dgm:cxn modelId="{606E8C41-5B31-1144-8746-E80A45240F5A}" type="presParOf" srcId="{127C2C4E-68D0-244B-B9D9-1A2175B03CA7}" destId="{998B3214-D950-D147-979E-5D6421A54C30}" srcOrd="0" destOrd="0" presId="urn:microsoft.com/office/officeart/2005/8/layout/vList2"/>
    <dgm:cxn modelId="{0BCAAEC0-1FE4-1E4A-A63D-AFC388943F05}" type="presParOf" srcId="{127C2C4E-68D0-244B-B9D9-1A2175B03CA7}" destId="{3AB983FA-8D52-0B40-85A3-CFC3A60E8D11}" srcOrd="1" destOrd="0" presId="urn:microsoft.com/office/officeart/2005/8/layout/vList2"/>
    <dgm:cxn modelId="{B29B1CCB-BF80-6E4A-81B0-0C9FC4268DE2}" type="presParOf" srcId="{127C2C4E-68D0-244B-B9D9-1A2175B03CA7}" destId="{32F59BEF-4301-4A4D-B166-B43D88D064ED}" srcOrd="2" destOrd="0" presId="urn:microsoft.com/office/officeart/2005/8/layout/vList2"/>
    <dgm:cxn modelId="{9BE88DD3-E92A-6144-8FF9-C99B23C2D54C}" type="presParOf" srcId="{127C2C4E-68D0-244B-B9D9-1A2175B03CA7}" destId="{24FD3EC3-8633-2344-A869-9F9F94DB3212}" srcOrd="3" destOrd="0" presId="urn:microsoft.com/office/officeart/2005/8/layout/vList2"/>
    <dgm:cxn modelId="{793DE1C6-BA17-7544-9F36-0CCECDBD802F}" type="presParOf" srcId="{127C2C4E-68D0-244B-B9D9-1A2175B03CA7}" destId="{C15D01D8-4B41-4D4D-B80F-7BE94905AD74}" srcOrd="4" destOrd="0" presId="urn:microsoft.com/office/officeart/2005/8/layout/vList2"/>
    <dgm:cxn modelId="{01623700-493B-3A4A-940E-A26848C7EBAE}" type="presParOf" srcId="{127C2C4E-68D0-244B-B9D9-1A2175B03CA7}" destId="{8D2292F9-1794-6346-AAC6-9132B68E31E6}" srcOrd="5" destOrd="0" presId="urn:microsoft.com/office/officeart/2005/8/layout/vList2"/>
    <dgm:cxn modelId="{5677D3C5-897F-9240-B70A-4557B05A23DA}" type="presParOf" srcId="{127C2C4E-68D0-244B-B9D9-1A2175B03CA7}" destId="{A13E961C-EBB7-BB4F-87B4-168C33BABCD6}" srcOrd="6" destOrd="0" presId="urn:microsoft.com/office/officeart/2005/8/layout/vList2"/>
    <dgm:cxn modelId="{65CCBDA2-906D-374F-8B62-42766742925D}" type="presParOf" srcId="{127C2C4E-68D0-244B-B9D9-1A2175B03CA7}" destId="{E832B20A-45CB-6047-A6B1-45BB6134394B}" srcOrd="7" destOrd="0" presId="urn:microsoft.com/office/officeart/2005/8/layout/vList2"/>
    <dgm:cxn modelId="{D8AB3700-95B6-D445-A340-F055A8E47D3D}" type="presParOf" srcId="{127C2C4E-68D0-244B-B9D9-1A2175B03CA7}" destId="{AD073E25-8744-074A-8B84-AE8BA1A805B7}"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454E-A452-2B44-8FE4-452639981A71}">
      <dsp:nvSpPr>
        <dsp:cNvPr id="0" name=""/>
        <dsp:cNvSpPr/>
      </dsp:nvSpPr>
      <dsp:spPr>
        <a:xfrm>
          <a:off x="0" y="0"/>
          <a:ext cx="11051391" cy="5865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defRPr b="1"/>
          </a:pPr>
          <a:r>
            <a:rPr lang="en-US" sz="1600" b="1" kern="1200"/>
            <a:t>Protocol-driven, not preference-driven</a:t>
          </a:r>
          <a:endParaRPr lang="en-US" sz="1600" kern="1200"/>
        </a:p>
      </dsp:txBody>
      <dsp:txXfrm>
        <a:off x="28634" y="28634"/>
        <a:ext cx="10994123" cy="529303"/>
      </dsp:txXfrm>
    </dsp:sp>
    <dsp:sp modelId="{E3FA311F-EF4B-204C-8C26-59822F83D8E9}">
      <dsp:nvSpPr>
        <dsp:cNvPr id="0" name=""/>
        <dsp:cNvSpPr/>
      </dsp:nvSpPr>
      <dsp:spPr>
        <a:xfrm>
          <a:off x="0" y="610169"/>
          <a:ext cx="11051391" cy="1385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882"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Anesthetic choice is governed by established clinical protocols, anesthesia workflows, and institutional norms rather than individual physician experimentation.</a:t>
          </a:r>
        </a:p>
        <a:p>
          <a:pPr marL="171450" lvl="1" indent="-171450" algn="l" defTabSz="711200">
            <a:lnSpc>
              <a:spcPct val="90000"/>
            </a:lnSpc>
            <a:spcBef>
              <a:spcPct val="0"/>
            </a:spcBef>
            <a:spcAft>
              <a:spcPct val="20000"/>
            </a:spcAft>
            <a:buChar char="•"/>
          </a:pPr>
          <a:r>
            <a:rPr lang="en-US" sz="1600" kern="1200" dirty="0"/>
            <a:t>Brands that gain share typically do so by anchoring themselves into standard-of-care pathways, not by out-promoting competitors.</a:t>
          </a:r>
        </a:p>
      </dsp:txBody>
      <dsp:txXfrm>
        <a:off x="0" y="610169"/>
        <a:ext cx="11051391" cy="1385680"/>
      </dsp:txXfrm>
    </dsp:sp>
    <dsp:sp modelId="{E2D35DC0-7367-1F44-86DD-B373A6B83CB1}">
      <dsp:nvSpPr>
        <dsp:cNvPr id="0" name=""/>
        <dsp:cNvSpPr/>
      </dsp:nvSpPr>
      <dsp:spPr>
        <a:xfrm>
          <a:off x="28402" y="1722473"/>
          <a:ext cx="10919437" cy="5635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t>High switching cost after adoption</a:t>
          </a:r>
          <a:endParaRPr lang="en-US" sz="1600" kern="1200" dirty="0"/>
        </a:p>
      </dsp:txBody>
      <dsp:txXfrm>
        <a:off x="55911" y="1749982"/>
        <a:ext cx="10864419" cy="508505"/>
      </dsp:txXfrm>
    </dsp:sp>
    <dsp:sp modelId="{CA916525-64B5-A94D-9956-04AC7D81480E}">
      <dsp:nvSpPr>
        <dsp:cNvPr id="0" name=""/>
        <dsp:cNvSpPr/>
      </dsp:nvSpPr>
      <dsp:spPr>
        <a:xfrm>
          <a:off x="0" y="2286006"/>
          <a:ext cx="11051391" cy="1108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882"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Once an anesthetic is embedded into perioperative protocols, switching requires workflow changes, retraining, and risk reassessment—making post-trial conversion significantly harder than initial trial.</a:t>
          </a:r>
        </a:p>
      </dsp:txBody>
      <dsp:txXfrm>
        <a:off x="0" y="2286006"/>
        <a:ext cx="11051391" cy="11085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9A53B6-A1D1-FD4F-B006-0B49CB7CA9C5}">
      <dsp:nvSpPr>
        <dsp:cNvPr id="0" name=""/>
        <dsp:cNvSpPr/>
      </dsp:nvSpPr>
      <dsp:spPr>
        <a:xfrm>
          <a:off x="0" y="835601"/>
          <a:ext cx="11245758" cy="5106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Depth of use matters more than breadth</a:t>
          </a:r>
          <a:endParaRPr lang="en-US" sz="1600" kern="1200" dirty="0"/>
        </a:p>
      </dsp:txBody>
      <dsp:txXfrm>
        <a:off x="24928" y="860529"/>
        <a:ext cx="11195902" cy="460798"/>
      </dsp:txXfrm>
    </dsp:sp>
    <dsp:sp modelId="{96E08DCA-5B15-0C40-944D-3CE581BE0A2C}">
      <dsp:nvSpPr>
        <dsp:cNvPr id="0" name=""/>
        <dsp:cNvSpPr/>
      </dsp:nvSpPr>
      <dsp:spPr>
        <a:xfrm>
          <a:off x="0" y="1346255"/>
          <a:ext cx="11245758"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7053" tIns="20320" rIns="113792" bIns="20320" numCol="1" spcCol="1270" anchor="t" anchorCtr="0">
          <a:noAutofit/>
        </a:bodyPr>
        <a:lstStyle/>
        <a:p>
          <a:pPr marL="171450" lvl="1" indent="-171450" algn="l" defTabSz="711200">
            <a:lnSpc>
              <a:spcPct val="100000"/>
            </a:lnSpc>
            <a:spcBef>
              <a:spcPct val="0"/>
            </a:spcBef>
            <a:spcAft>
              <a:spcPct val="20000"/>
            </a:spcAft>
            <a:buChar char="•"/>
          </a:pPr>
          <a:r>
            <a:rPr lang="en-US" sz="1600" kern="1200" dirty="0"/>
            <a:t>Market leaders win by achieving repeat, habitual use across procedures, not by maximizing the number of one-time trials.</a:t>
          </a:r>
        </a:p>
        <a:p>
          <a:pPr marL="171450" lvl="1" indent="-171450" algn="l" defTabSz="711200">
            <a:lnSpc>
              <a:spcPct val="100000"/>
            </a:lnSpc>
            <a:spcBef>
              <a:spcPct val="0"/>
            </a:spcBef>
            <a:spcAft>
              <a:spcPct val="20000"/>
            </a:spcAft>
            <a:buChar char="•"/>
          </a:pPr>
          <a:r>
            <a:rPr lang="en-US" sz="1600" kern="1200" dirty="0"/>
            <a:t>In absence of a clear replacement narrative, HCPs default back to the incumbent product even after trying a newer variant.</a:t>
          </a:r>
        </a:p>
      </dsp:txBody>
      <dsp:txXfrm>
        <a:off x="0" y="1346255"/>
        <a:ext cx="11245758" cy="1076400"/>
      </dsp:txXfrm>
    </dsp:sp>
    <dsp:sp modelId="{D34741FE-299A-8C43-AEF2-0C1C4F3BBC57}">
      <dsp:nvSpPr>
        <dsp:cNvPr id="0" name=""/>
        <dsp:cNvSpPr/>
      </dsp:nvSpPr>
      <dsp:spPr>
        <a:xfrm>
          <a:off x="0" y="2422655"/>
          <a:ext cx="11245758" cy="5519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Trial does not equal adoption</a:t>
          </a:r>
          <a:endParaRPr lang="en-US" sz="1600" kern="1200"/>
        </a:p>
      </dsp:txBody>
      <dsp:txXfrm>
        <a:off x="26943" y="2449598"/>
        <a:ext cx="11191872" cy="498054"/>
      </dsp:txXfrm>
    </dsp:sp>
    <dsp:sp modelId="{55E30BF7-EE00-9242-AB54-3DDDE7AB43D6}">
      <dsp:nvSpPr>
        <dsp:cNvPr id="0" name=""/>
        <dsp:cNvSpPr/>
      </dsp:nvSpPr>
      <dsp:spPr>
        <a:xfrm>
          <a:off x="0" y="2974596"/>
          <a:ext cx="11245758"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7053" tIns="20320" rIns="113792" bIns="20320" numCol="1" spcCol="1270" anchor="t" anchorCtr="0">
          <a:noAutofit/>
        </a:bodyPr>
        <a:lstStyle/>
        <a:p>
          <a:pPr marL="171450" lvl="1" indent="-171450" algn="l" defTabSz="711200">
            <a:lnSpc>
              <a:spcPct val="100000"/>
            </a:lnSpc>
            <a:spcBef>
              <a:spcPct val="0"/>
            </a:spcBef>
            <a:spcAft>
              <a:spcPct val="20000"/>
            </a:spcAft>
            <a:buChar char="•"/>
          </a:pPr>
          <a:r>
            <a:rPr lang="en-US" sz="1600" kern="1200" dirty="0"/>
            <a:t>Initial usage often reflects availability or sampling, but sustained use reflects confidence in efficacy, safety, and operational fit.</a:t>
          </a:r>
        </a:p>
        <a:p>
          <a:pPr marL="171450" lvl="1" indent="-171450" algn="l" defTabSz="711200">
            <a:lnSpc>
              <a:spcPct val="100000"/>
            </a:lnSpc>
            <a:spcBef>
              <a:spcPct val="0"/>
            </a:spcBef>
            <a:spcAft>
              <a:spcPct val="20000"/>
            </a:spcAft>
            <a:buChar char="•"/>
          </a:pPr>
          <a:r>
            <a:rPr lang="en-US" sz="1600" b="1" kern="1200" dirty="0"/>
            <a:t>Territory-level execution drives outcomes: </a:t>
          </a:r>
          <a:r>
            <a:rPr lang="en-US" sz="1600" kern="1200" dirty="0"/>
            <a:t>Variation in adoption across territories is driven by differences in sales execution, follow-up discipline, and local clinical culture—rather than product differences.</a:t>
          </a:r>
        </a:p>
      </dsp:txBody>
      <dsp:txXfrm>
        <a:off x="0" y="2974596"/>
        <a:ext cx="11245758" cy="10764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A68BE-72A4-1A45-A0F6-9267018CC70D}">
      <dsp:nvSpPr>
        <dsp:cNvPr id="0" name=""/>
        <dsp:cNvSpPr/>
      </dsp:nvSpPr>
      <dsp:spPr>
        <a:xfrm>
          <a:off x="0" y="305509"/>
          <a:ext cx="10601404" cy="1323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2787" tIns="312420" rIns="82278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Audited dataset structure, data types</a:t>
          </a:r>
        </a:p>
        <a:p>
          <a:pPr marL="114300" lvl="1" indent="-114300" algn="l" defTabSz="666750">
            <a:lnSpc>
              <a:spcPct val="90000"/>
            </a:lnSpc>
            <a:spcBef>
              <a:spcPct val="0"/>
            </a:spcBef>
            <a:spcAft>
              <a:spcPct val="15000"/>
            </a:spcAft>
            <a:buChar char="•"/>
          </a:pPr>
          <a:r>
            <a:rPr lang="en-US" sz="1500" kern="1200" dirty="0"/>
            <a:t>Completeness to establish baseline data quality and identify issues early</a:t>
          </a:r>
        </a:p>
        <a:p>
          <a:pPr marL="114300" lvl="1" indent="-114300" algn="l" defTabSz="666750">
            <a:lnSpc>
              <a:spcPct val="90000"/>
            </a:lnSpc>
            <a:spcBef>
              <a:spcPct val="0"/>
            </a:spcBef>
            <a:spcAft>
              <a:spcPct val="15000"/>
            </a:spcAft>
            <a:buChar char="•"/>
          </a:pPr>
          <a:r>
            <a:rPr lang="en-US" sz="1500" kern="1200" dirty="0"/>
            <a:t>Missing Records</a:t>
          </a:r>
        </a:p>
        <a:p>
          <a:pPr marL="114300" lvl="1" indent="-114300" algn="l" defTabSz="666750">
            <a:lnSpc>
              <a:spcPct val="90000"/>
            </a:lnSpc>
            <a:spcBef>
              <a:spcPct val="0"/>
            </a:spcBef>
            <a:spcAft>
              <a:spcPct val="15000"/>
            </a:spcAft>
            <a:buChar char="•"/>
          </a:pPr>
          <a:r>
            <a:rPr lang="en-US" sz="1500" kern="1200" dirty="0"/>
            <a:t>Duplicate Records</a:t>
          </a:r>
        </a:p>
      </dsp:txBody>
      <dsp:txXfrm>
        <a:off x="0" y="305509"/>
        <a:ext cx="10601404" cy="1323000"/>
      </dsp:txXfrm>
    </dsp:sp>
    <dsp:sp modelId="{A2EB3D90-C6C9-0649-9ED4-405B5E1B7225}">
      <dsp:nvSpPr>
        <dsp:cNvPr id="0" name=""/>
        <dsp:cNvSpPr/>
      </dsp:nvSpPr>
      <dsp:spPr>
        <a:xfrm>
          <a:off x="530070" y="84109"/>
          <a:ext cx="7420982"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495" tIns="0" rIns="280495" bIns="0" numCol="1" spcCol="1270" anchor="ctr" anchorCtr="0">
          <a:noAutofit/>
        </a:bodyPr>
        <a:lstStyle/>
        <a:p>
          <a:pPr marL="0" lvl="0" indent="0" algn="l" defTabSz="666750">
            <a:lnSpc>
              <a:spcPct val="90000"/>
            </a:lnSpc>
            <a:spcBef>
              <a:spcPct val="0"/>
            </a:spcBef>
            <a:spcAft>
              <a:spcPct val="35000"/>
            </a:spcAft>
            <a:buNone/>
          </a:pPr>
          <a:r>
            <a:rPr lang="en-IN" sz="1500" kern="1200" dirty="0"/>
            <a:t>Initial Data Quality Assessment:</a:t>
          </a:r>
          <a:endParaRPr lang="en-US" sz="1500" kern="1200" dirty="0"/>
        </a:p>
      </dsp:txBody>
      <dsp:txXfrm>
        <a:off x="551686" y="105725"/>
        <a:ext cx="7377750" cy="399568"/>
      </dsp:txXfrm>
    </dsp:sp>
    <dsp:sp modelId="{43504D28-B6B4-AC47-8F9A-F71DE4F64794}">
      <dsp:nvSpPr>
        <dsp:cNvPr id="0" name=""/>
        <dsp:cNvSpPr/>
      </dsp:nvSpPr>
      <dsp:spPr>
        <a:xfrm>
          <a:off x="0" y="1930909"/>
          <a:ext cx="10601404" cy="850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2787" tIns="312420" rIns="82278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Standardized key identifiers (Provider NPI, Patient ID)</a:t>
          </a:r>
        </a:p>
        <a:p>
          <a:pPr marL="114300" lvl="1" indent="-114300" algn="l" defTabSz="666750">
            <a:lnSpc>
              <a:spcPct val="90000"/>
            </a:lnSpc>
            <a:spcBef>
              <a:spcPct val="0"/>
            </a:spcBef>
            <a:spcAft>
              <a:spcPct val="15000"/>
            </a:spcAft>
            <a:buChar char="•"/>
          </a:pPr>
          <a:r>
            <a:rPr lang="en-US" sz="1500" kern="1200" dirty="0"/>
            <a:t>Normalized ZIP codes for reliable joins and aggregation</a:t>
          </a:r>
        </a:p>
      </dsp:txBody>
      <dsp:txXfrm>
        <a:off x="0" y="1930909"/>
        <a:ext cx="10601404" cy="850500"/>
      </dsp:txXfrm>
    </dsp:sp>
    <dsp:sp modelId="{B8E04CF1-E195-AA41-A65B-86E18B978F6D}">
      <dsp:nvSpPr>
        <dsp:cNvPr id="0" name=""/>
        <dsp:cNvSpPr/>
      </dsp:nvSpPr>
      <dsp:spPr>
        <a:xfrm>
          <a:off x="530070" y="1709509"/>
          <a:ext cx="7420982"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495" tIns="0" rIns="280495" bIns="0" numCol="1" spcCol="1270" anchor="ctr" anchorCtr="0">
          <a:noAutofit/>
        </a:bodyPr>
        <a:lstStyle/>
        <a:p>
          <a:pPr marL="0" lvl="0" indent="0" algn="l" defTabSz="666750">
            <a:lnSpc>
              <a:spcPct val="90000"/>
            </a:lnSpc>
            <a:spcBef>
              <a:spcPct val="0"/>
            </a:spcBef>
            <a:spcAft>
              <a:spcPct val="35000"/>
            </a:spcAft>
            <a:buNone/>
          </a:pPr>
          <a:r>
            <a:rPr lang="en-US" sz="1500" kern="1200" dirty="0"/>
            <a:t>Identifier &amp; Structural Consistency</a:t>
          </a:r>
        </a:p>
      </dsp:txBody>
      <dsp:txXfrm>
        <a:off x="551686" y="1731125"/>
        <a:ext cx="7377750" cy="399568"/>
      </dsp:txXfrm>
    </dsp:sp>
    <dsp:sp modelId="{ECDECEA8-0B36-FB46-B02D-9871609DCA00}">
      <dsp:nvSpPr>
        <dsp:cNvPr id="0" name=""/>
        <dsp:cNvSpPr/>
      </dsp:nvSpPr>
      <dsp:spPr>
        <a:xfrm>
          <a:off x="0" y="3083809"/>
          <a:ext cx="10601404" cy="850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2787" tIns="312420" rIns="82278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Cleaned and standardized categorical fields (for example: gender)</a:t>
          </a:r>
        </a:p>
        <a:p>
          <a:pPr marL="114300" lvl="1" indent="-114300" algn="l" defTabSz="666750">
            <a:lnSpc>
              <a:spcPct val="90000"/>
            </a:lnSpc>
            <a:spcBef>
              <a:spcPct val="0"/>
            </a:spcBef>
            <a:spcAft>
              <a:spcPct val="15000"/>
            </a:spcAft>
            <a:buChar char="•"/>
          </a:pPr>
          <a:r>
            <a:rPr lang="en-US" sz="1500" kern="1200" dirty="0"/>
            <a:t>Eliminated formatting inconsistencies</a:t>
          </a:r>
        </a:p>
      </dsp:txBody>
      <dsp:txXfrm>
        <a:off x="0" y="3083809"/>
        <a:ext cx="10601404" cy="850500"/>
      </dsp:txXfrm>
    </dsp:sp>
    <dsp:sp modelId="{C93C7FA7-DB91-1A48-9F21-03E0D1C67AAD}">
      <dsp:nvSpPr>
        <dsp:cNvPr id="0" name=""/>
        <dsp:cNvSpPr/>
      </dsp:nvSpPr>
      <dsp:spPr>
        <a:xfrm>
          <a:off x="530070" y="2862409"/>
          <a:ext cx="7420982"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495" tIns="0" rIns="280495" bIns="0" numCol="1" spcCol="1270" anchor="ctr" anchorCtr="0">
          <a:noAutofit/>
        </a:bodyPr>
        <a:lstStyle/>
        <a:p>
          <a:pPr marL="0" lvl="0" indent="0" algn="l" defTabSz="666750">
            <a:lnSpc>
              <a:spcPct val="90000"/>
            </a:lnSpc>
            <a:spcBef>
              <a:spcPct val="0"/>
            </a:spcBef>
            <a:spcAft>
              <a:spcPct val="35000"/>
            </a:spcAft>
            <a:buNone/>
          </a:pPr>
          <a:r>
            <a:rPr lang="en-US" sz="1500" kern="1200" dirty="0"/>
            <a:t>Categorical Data Harmonization</a:t>
          </a:r>
        </a:p>
      </dsp:txBody>
      <dsp:txXfrm>
        <a:off x="551686" y="2884025"/>
        <a:ext cx="7377750" cy="399568"/>
      </dsp:txXfrm>
    </dsp:sp>
    <dsp:sp modelId="{10E38347-7005-BF46-8BC7-7AE5B9799154}">
      <dsp:nvSpPr>
        <dsp:cNvPr id="0" name=""/>
        <dsp:cNvSpPr/>
      </dsp:nvSpPr>
      <dsp:spPr>
        <a:xfrm>
          <a:off x="0" y="4236708"/>
          <a:ext cx="1060140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526AE4-ED44-A049-8E8B-C8548B205D0F}">
      <dsp:nvSpPr>
        <dsp:cNvPr id="0" name=""/>
        <dsp:cNvSpPr/>
      </dsp:nvSpPr>
      <dsp:spPr>
        <a:xfrm>
          <a:off x="530070" y="4015309"/>
          <a:ext cx="7420982"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495" tIns="0" rIns="280495" bIns="0" numCol="1" spcCol="1270" anchor="ctr" anchorCtr="0">
          <a:noAutofit/>
        </a:bodyPr>
        <a:lstStyle/>
        <a:p>
          <a:pPr marL="0" lvl="0" indent="0" algn="l" defTabSz="666750">
            <a:lnSpc>
              <a:spcPct val="90000"/>
            </a:lnSpc>
            <a:spcBef>
              <a:spcPct val="0"/>
            </a:spcBef>
            <a:spcAft>
              <a:spcPct val="35000"/>
            </a:spcAft>
            <a:buNone/>
          </a:pPr>
          <a:r>
            <a:rPr lang="en-US" sz="1500" kern="1200" dirty="0"/>
            <a:t>Date &amp; Time Standardization</a:t>
          </a:r>
        </a:p>
      </dsp:txBody>
      <dsp:txXfrm>
        <a:off x="551686" y="4036925"/>
        <a:ext cx="7377750" cy="399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DE322-4D9A-E441-B490-BD1125B83266}">
      <dsp:nvSpPr>
        <dsp:cNvPr id="0" name=""/>
        <dsp:cNvSpPr/>
      </dsp:nvSpPr>
      <dsp:spPr>
        <a:xfrm>
          <a:off x="1872826" y="220133"/>
          <a:ext cx="4368800" cy="1517226"/>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FA7571-A963-DD45-AA22-C4635242F9B6}">
      <dsp:nvSpPr>
        <dsp:cNvPr id="0" name=""/>
        <dsp:cNvSpPr/>
      </dsp:nvSpPr>
      <dsp:spPr>
        <a:xfrm>
          <a:off x="3640666" y="3935306"/>
          <a:ext cx="846666" cy="541866"/>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A1D994-0BE1-354A-A614-5FC75B753CCE}">
      <dsp:nvSpPr>
        <dsp:cNvPr id="0" name=""/>
        <dsp:cNvSpPr/>
      </dsp:nvSpPr>
      <dsp:spPr>
        <a:xfrm>
          <a:off x="2031999" y="4368800"/>
          <a:ext cx="406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Dataset being analyzed</a:t>
          </a:r>
        </a:p>
      </dsp:txBody>
      <dsp:txXfrm>
        <a:off x="2031999" y="4368800"/>
        <a:ext cx="4064000" cy="1016000"/>
      </dsp:txXfrm>
    </dsp:sp>
    <dsp:sp modelId="{B1E22CE6-5150-8D4D-AD0B-09CD9E8E3A58}">
      <dsp:nvSpPr>
        <dsp:cNvPr id="0" name=""/>
        <dsp:cNvSpPr/>
      </dsp:nvSpPr>
      <dsp:spPr>
        <a:xfrm>
          <a:off x="3461173" y="1854538"/>
          <a:ext cx="1524000" cy="1524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499 doctors, 496 Zip codes</a:t>
          </a:r>
        </a:p>
      </dsp:txBody>
      <dsp:txXfrm>
        <a:off x="3684358" y="2077723"/>
        <a:ext cx="1077630" cy="1077630"/>
      </dsp:txXfrm>
    </dsp:sp>
    <dsp:sp modelId="{F1D57BEA-6192-344A-9472-BB812F99E98E}">
      <dsp:nvSpPr>
        <dsp:cNvPr id="0" name=""/>
        <dsp:cNvSpPr/>
      </dsp:nvSpPr>
      <dsp:spPr>
        <a:xfrm>
          <a:off x="2370666" y="711200"/>
          <a:ext cx="1524000" cy="1524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~28K line level claims, ~4000 patients</a:t>
          </a:r>
        </a:p>
      </dsp:txBody>
      <dsp:txXfrm>
        <a:off x="2593851" y="934385"/>
        <a:ext cx="1077630" cy="1077630"/>
      </dsp:txXfrm>
    </dsp:sp>
    <dsp:sp modelId="{1F4E7372-E6D4-E348-952F-D6B24C46E7AF}">
      <dsp:nvSpPr>
        <dsp:cNvPr id="0" name=""/>
        <dsp:cNvSpPr/>
      </dsp:nvSpPr>
      <dsp:spPr>
        <a:xfrm>
          <a:off x="3928533" y="342730"/>
          <a:ext cx="1524000" cy="1524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1 Mm claim records</a:t>
          </a:r>
        </a:p>
      </dsp:txBody>
      <dsp:txXfrm>
        <a:off x="4151718" y="565915"/>
        <a:ext cx="1077630" cy="1077630"/>
      </dsp:txXfrm>
    </dsp:sp>
    <dsp:sp modelId="{1E7FBA87-286D-9945-886D-1C01A525742D}">
      <dsp:nvSpPr>
        <dsp:cNvPr id="0" name=""/>
        <dsp:cNvSpPr/>
      </dsp:nvSpPr>
      <dsp:spPr>
        <a:xfrm>
          <a:off x="1693333" y="33866"/>
          <a:ext cx="4741333" cy="3793066"/>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6E1278-52B3-FB47-827A-E4E217A8B5D0}">
      <dsp:nvSpPr>
        <dsp:cNvPr id="0" name=""/>
        <dsp:cNvSpPr/>
      </dsp:nvSpPr>
      <dsp:spPr>
        <a:xfrm>
          <a:off x="0" y="19052"/>
          <a:ext cx="9129160" cy="861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Recognize that trial ≠ adoption - Current performance indicates Product 2 is being sampled but not integrated into routine practice; commercial success must be redefined around sustained prescribing, not first use.</a:t>
          </a:r>
        </a:p>
      </dsp:txBody>
      <dsp:txXfrm>
        <a:off x="42036" y="61088"/>
        <a:ext cx="9045088" cy="777048"/>
      </dsp:txXfrm>
    </dsp:sp>
    <dsp:sp modelId="{1E8B925E-0C78-8449-A622-002F266540FB}">
      <dsp:nvSpPr>
        <dsp:cNvPr id="0" name=""/>
        <dsp:cNvSpPr/>
      </dsp:nvSpPr>
      <dsp:spPr>
        <a:xfrm>
          <a:off x="0" y="1012652"/>
          <a:ext cx="9129160" cy="861120"/>
        </a:xfrm>
        <a:prstGeom prst="round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Shift sales KPIs from acquisition to conversion - Move primary field metrics from “new writers” to repeat writers, explicitly tracking 2nd prescription within 45 days and 3rd prescription within 90 days.</a:t>
          </a:r>
        </a:p>
      </dsp:txBody>
      <dsp:txXfrm>
        <a:off x="42036" y="1054688"/>
        <a:ext cx="9045088" cy="777048"/>
      </dsp:txXfrm>
    </dsp:sp>
    <dsp:sp modelId="{35A41308-4F95-534D-A564-2C73688D0B9C}">
      <dsp:nvSpPr>
        <dsp:cNvPr id="0" name=""/>
        <dsp:cNvSpPr/>
      </dsp:nvSpPr>
      <dsp:spPr>
        <a:xfrm>
          <a:off x="0" y="2006252"/>
          <a:ext cx="9129160" cy="861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Enforce structured post-trial follow-up - Mandate rep follow-up for every new Product 2 writer, supported by CRM alerts flagging “one-and-done” prescribers for immediate intervention.</a:t>
          </a:r>
        </a:p>
      </dsp:txBody>
      <dsp:txXfrm>
        <a:off x="42036" y="2048288"/>
        <a:ext cx="9045088" cy="777048"/>
      </dsp:txXfrm>
    </dsp:sp>
    <dsp:sp modelId="{45D70775-2B8C-6041-A7F4-1C7B84CE7F45}">
      <dsp:nvSpPr>
        <dsp:cNvPr id="0" name=""/>
        <dsp:cNvSpPr/>
      </dsp:nvSpPr>
      <dsp:spPr>
        <a:xfrm>
          <a:off x="0" y="2999852"/>
          <a:ext cx="9129160" cy="861120"/>
        </a:xfrm>
        <a:prstGeom prst="round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Reallocate effort toward high-value, salvageable segments - Prioritize high-volume, salvageable writers and focus execution in the most commercially attractive yet declining territories where recovery impact is highest.</a:t>
          </a:r>
        </a:p>
      </dsp:txBody>
      <dsp:txXfrm>
        <a:off x="42036" y="3041888"/>
        <a:ext cx="9045088" cy="777048"/>
      </dsp:txXfrm>
    </dsp:sp>
    <dsp:sp modelId="{3CB216C2-C386-6245-8909-C96CAB1FAC2A}">
      <dsp:nvSpPr>
        <dsp:cNvPr id="0" name=""/>
        <dsp:cNvSpPr/>
      </dsp:nvSpPr>
      <dsp:spPr>
        <a:xfrm>
          <a:off x="0" y="3993452"/>
          <a:ext cx="9129160" cy="861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Evolve messaging from trial to protocol replacement - Evaluate whether current promotion over-indexes on “Try Product 2” and pivot toward positioning Product 2 as a replacement anesthetic in clearly defined use cases, aligning with real-world prescribing decisions.</a:t>
          </a:r>
        </a:p>
      </dsp:txBody>
      <dsp:txXfrm>
        <a:off x="42036" y="4035488"/>
        <a:ext cx="9045088" cy="7770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B3214-D950-D147-979E-5D6421A54C30}">
      <dsp:nvSpPr>
        <dsp:cNvPr id="0" name=""/>
        <dsp:cNvSpPr/>
      </dsp:nvSpPr>
      <dsp:spPr>
        <a:xfrm>
          <a:off x="0" y="22684"/>
          <a:ext cx="8702967" cy="804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Promotion Response &amp; Sales Force Effectiveness (Calls Data) – understand whether low conversion is due to insufficient follow-up, ineffective messaging, or misallocated sales effort.</a:t>
          </a:r>
        </a:p>
      </dsp:txBody>
      <dsp:txXfrm>
        <a:off x="39295" y="61979"/>
        <a:ext cx="8624377" cy="726370"/>
      </dsp:txXfrm>
    </dsp:sp>
    <dsp:sp modelId="{32F59BEF-4301-4A4D-B166-B43D88D064ED}">
      <dsp:nvSpPr>
        <dsp:cNvPr id="0" name=""/>
        <dsp:cNvSpPr/>
      </dsp:nvSpPr>
      <dsp:spPr>
        <a:xfrm>
          <a:off x="0" y="951484"/>
          <a:ext cx="8702967" cy="804960"/>
        </a:xfrm>
        <a:prstGeom prst="round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Payer reimbursements - claims data does not show coverage restrictions, or copay burden.</a:t>
          </a:r>
        </a:p>
      </dsp:txBody>
      <dsp:txXfrm>
        <a:off x="39295" y="990779"/>
        <a:ext cx="8624377" cy="726370"/>
      </dsp:txXfrm>
    </dsp:sp>
    <dsp:sp modelId="{C15D01D8-4B41-4D4D-B80F-7BE94905AD74}">
      <dsp:nvSpPr>
        <dsp:cNvPr id="0" name=""/>
        <dsp:cNvSpPr/>
      </dsp:nvSpPr>
      <dsp:spPr>
        <a:xfrm>
          <a:off x="0" y="1880284"/>
          <a:ext cx="8702967" cy="804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HCP-Level Switching &amp; Protocol Barriers – clinical hindrances to switch</a:t>
          </a:r>
        </a:p>
      </dsp:txBody>
      <dsp:txXfrm>
        <a:off x="39295" y="1919579"/>
        <a:ext cx="8624377" cy="726370"/>
      </dsp:txXfrm>
    </dsp:sp>
    <dsp:sp modelId="{A13E961C-EBB7-BB4F-87B4-168C33BABCD6}">
      <dsp:nvSpPr>
        <dsp:cNvPr id="0" name=""/>
        <dsp:cNvSpPr/>
      </dsp:nvSpPr>
      <dsp:spPr>
        <a:xfrm>
          <a:off x="0" y="2809084"/>
          <a:ext cx="8702967" cy="804960"/>
        </a:xfrm>
        <a:prstGeom prst="round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Patient Flow &amp; Therapy Depth (DDD) </a:t>
          </a:r>
        </a:p>
      </dsp:txBody>
      <dsp:txXfrm>
        <a:off x="39295" y="2848379"/>
        <a:ext cx="8624377" cy="726370"/>
      </dsp:txXfrm>
    </dsp:sp>
    <dsp:sp modelId="{AD073E25-8744-074A-8B84-AE8BA1A805B7}">
      <dsp:nvSpPr>
        <dsp:cNvPr id="0" name=""/>
        <dsp:cNvSpPr/>
      </dsp:nvSpPr>
      <dsp:spPr>
        <a:xfrm>
          <a:off x="0" y="3746978"/>
          <a:ext cx="8702967" cy="804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Channel Dynamics &amp; Site-of-Care Behavior - Claims do not reveal whether prescribing decisions differ by site of care (hospital, ASC, outpatient) </a:t>
          </a:r>
        </a:p>
      </dsp:txBody>
      <dsp:txXfrm>
        <a:off x="39295" y="3786273"/>
        <a:ext cx="8624377" cy="7263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839B8D-3CC4-4E0E-AD60-88F18DD994D3}" type="datetimeFigureOut">
              <a:rPr lang="en-US" smtClean="0"/>
              <a:t>12/15/25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EDCAFD-8F1B-485B-9852-D34329EEC9CD}" type="slidenum">
              <a:rPr lang="en-US" smtClean="0"/>
              <a:t>‹#›</a:t>
            </a:fld>
            <a:endParaRPr lang="en-US"/>
          </a:p>
        </p:txBody>
      </p:sp>
    </p:spTree>
    <p:extLst>
      <p:ext uri="{BB962C8B-B14F-4D97-AF65-F5344CB8AC3E}">
        <p14:creationId xmlns:p14="http://schemas.microsoft.com/office/powerpoint/2010/main" val="2551448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BA28525F-5238-4BA3-9F16-BBB09157D8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302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EDCAFD-8F1B-485B-9852-D34329EEC9CD}" type="slidenum">
              <a:rPr lang="en-US" smtClean="0"/>
              <a:t>6</a:t>
            </a:fld>
            <a:endParaRPr lang="en-US"/>
          </a:p>
        </p:txBody>
      </p:sp>
    </p:spTree>
    <p:extLst>
      <p:ext uri="{BB962C8B-B14F-4D97-AF65-F5344CB8AC3E}">
        <p14:creationId xmlns:p14="http://schemas.microsoft.com/office/powerpoint/2010/main" val="89861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claims data identifies </a:t>
            </a:r>
            <a:r>
              <a:rPr lang="en-US" i="1" dirty="0"/>
              <a:t>where</a:t>
            </a:r>
            <a:r>
              <a:rPr lang="en-US" dirty="0"/>
              <a:t> Product 2 is failing, additional promotional, access, and channel-level datasets are required to explain </a:t>
            </a:r>
            <a:r>
              <a:rPr lang="en-US" i="1" dirty="0"/>
              <a:t>why</a:t>
            </a:r>
            <a:r>
              <a:rPr lang="en-US" dirty="0"/>
              <a:t>. Integrating these data sources would enable targeted interventions that directly address post-trial conversion failure — the primary driver of Product 2’s market erosion identified in this analysis</a:t>
            </a:r>
          </a:p>
          <a:p>
            <a:endParaRPr lang="en-US" dirty="0"/>
          </a:p>
        </p:txBody>
      </p:sp>
      <p:sp>
        <p:nvSpPr>
          <p:cNvPr id="4" name="Slide Number Placeholder 3"/>
          <p:cNvSpPr>
            <a:spLocks noGrp="1"/>
          </p:cNvSpPr>
          <p:nvPr>
            <p:ph type="sldNum" sz="quarter" idx="5"/>
          </p:nvPr>
        </p:nvSpPr>
        <p:spPr/>
        <p:txBody>
          <a:bodyPr/>
          <a:lstStyle/>
          <a:p>
            <a:fld id="{6BEDCAFD-8F1B-485B-9852-D34329EEC9CD}" type="slidenum">
              <a:rPr lang="en-US" smtClean="0"/>
              <a:t>30</a:t>
            </a:fld>
            <a:endParaRPr lang="en-US"/>
          </a:p>
        </p:txBody>
      </p:sp>
    </p:spTree>
    <p:extLst>
      <p:ext uri="{BB962C8B-B14F-4D97-AF65-F5344CB8AC3E}">
        <p14:creationId xmlns:p14="http://schemas.microsoft.com/office/powerpoint/2010/main" val="30750393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10.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Arial Nova" panose="020F0502020204030204" pitchFamily="34" charset="0"/>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Arial Nova" panose="020B05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Arial Nova" panose="020B0504020202020204"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8279296" y="6342033"/>
            <a:ext cx="3251319" cy="246221"/>
          </a:xfrm>
          <a:prstGeom prst="rect">
            <a:avLst/>
          </a:prstGeom>
          <a:solidFill>
            <a:schemeClr val="accent1"/>
          </a:solidFill>
        </p:spPr>
        <p:txBody>
          <a:bodyPr wrap="square">
            <a:spAutoFit/>
          </a:bodyPr>
          <a:lstStyle>
            <a:lvl1pPr algn="r">
              <a:defRPr sz="1000" b="1" i="0">
                <a:solidFill>
                  <a:schemeClr val="bg1"/>
                </a:solidFill>
                <a:latin typeface="Arial Nova" panose="020B0504020202020204" pitchFamily="34" charset="0"/>
              </a:defRPr>
            </a:lvl1pPr>
          </a:lstStyle>
          <a:p>
            <a:r>
              <a:rPr lang="en-US"/>
              <a:t>Copyright Stevens Institute of Technology ©  2022</a:t>
            </a:r>
          </a:p>
        </p:txBody>
      </p:sp>
    </p:spTree>
    <p:extLst>
      <p:ext uri="{BB962C8B-B14F-4D97-AF65-F5344CB8AC3E}">
        <p14:creationId xmlns:p14="http://schemas.microsoft.com/office/powerpoint/2010/main" val="4109193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283218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750190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48337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282974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5167264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23770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79376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418459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9767051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2065794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a:srcRect l="16253"/>
          <a:stretch/>
        </p:blipFill>
        <p:spPr>
          <a:xfrm>
            <a:off x="2" y="0"/>
            <a:ext cx="863634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35829050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1529442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2830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286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a:srcRect l="28985"/>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37594975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114107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2"/>
            </p:custDataLst>
          </p:nvPr>
        </p:nvSpPr>
        <p:spPr>
          <a:xfrm>
            <a:off x="554736" y="172212"/>
            <a:ext cx="11082528"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571094"/>
            <a:ext cx="11082528"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n-lt"/>
              <a:ea typeface="+mn-ea"/>
              <a:cs typeface="Arial" panose="020B0604020202020204" pitchFamily="34" charset="0"/>
            </a:endParaRP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6" name="5. Source" hidden="1">
            <a:extLst>
              <a:ext uri="{FF2B5EF4-FFF2-40B4-BE49-F238E27FC236}">
                <a16:creationId xmlns:a16="http://schemas.microsoft.com/office/drawing/2014/main" id="{CB70C099-E1CF-467B-80FE-DF6BA9D27188}"/>
              </a:ext>
            </a:extLst>
          </p:cNvPr>
          <p:cNvSpPr txBox="1"/>
          <p:nvPr userDrawn="1">
            <p:custDataLst>
              <p:tags r:id="rId6"/>
            </p:custDataLst>
          </p:nvPr>
        </p:nvSpPr>
        <p:spPr>
          <a:xfrm>
            <a:off x="3278317" y="6417021"/>
            <a:ext cx="5653077"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Tree>
    <p:extLst>
      <p:ext uri="{BB962C8B-B14F-4D97-AF65-F5344CB8AC3E}">
        <p14:creationId xmlns:p14="http://schemas.microsoft.com/office/powerpoint/2010/main" val="2717858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a:alphaModFix amt="5000"/>
          </a:blip>
          <a:srcRect l="103" r="14569"/>
          <a:stretch/>
        </p:blipFill>
        <p:spPr>
          <a:xfrm>
            <a:off x="-2033456" y="0"/>
            <a:ext cx="10392405"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249660903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9132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11485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lvl1pPr>
              <a:buClr>
                <a:srgbClr val="004380"/>
              </a:buClr>
              <a:defRPr/>
            </a:lvl1pPr>
            <a:lvl2pPr>
              <a:buClr>
                <a:srgbClr val="004380"/>
              </a:buClr>
              <a:defRPr/>
            </a:lvl2pPr>
            <a:lvl3pPr>
              <a:buClr>
                <a:srgbClr val="004380"/>
              </a:buClr>
              <a:defRPr/>
            </a:lvl3pPr>
            <a:lvl4pPr>
              <a:buClr>
                <a:srgbClr val="004380"/>
              </a:buClr>
              <a:defRPr/>
            </a:lvl4pPr>
            <a:lvl5pPr>
              <a:buClr>
                <a:srgbClr val="004380"/>
              </a:buCl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43272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806421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853561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922326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6"/>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a:p>
        </p:txBody>
      </p:sp>
    </p:spTree>
    <p:extLst>
      <p:ext uri="{BB962C8B-B14F-4D97-AF65-F5344CB8AC3E}">
        <p14:creationId xmlns:p14="http://schemas.microsoft.com/office/powerpoint/2010/main" val="26133518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Lst>
  <p:hf hdr="0" ftr="0"/>
  <p:txStyles>
    <p:titleStyle>
      <a:lvl1pPr algn="l" defTabSz="914354" rtl="0" eaLnBrk="1" latinLnBrk="0" hangingPunct="1">
        <a:lnSpc>
          <a:spcPct val="90000"/>
        </a:lnSpc>
        <a:spcBef>
          <a:spcPct val="0"/>
        </a:spcBef>
        <a:buNone/>
        <a:defRPr sz="4000" b="1" i="0" kern="1200">
          <a:solidFill>
            <a:schemeClr val="tx1"/>
          </a:solidFill>
          <a:latin typeface="Arial Nova" panose="020B0504020202020204" pitchFamily="34" charset="0"/>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Arial Nova" panose="020B0504020202020204"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Arial Nova" panose="020B0504020202020204"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Arial Nova" panose="020B0504020202020204"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Arial Nova" panose="020B0504020202020204"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Arial Nova" panose="020B0504020202020204"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8.png"/><Relationship Id="rId2" Type="http://schemas.openxmlformats.org/officeDocument/2006/relationships/diagramData" Target="../diagrams/data5.xml"/><Relationship Id="rId1" Type="http://schemas.openxmlformats.org/officeDocument/2006/relationships/slideLayout" Target="../slideLayouts/slideLayout1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FAA2-C07A-0943-A630-F1492ED71448}"/>
              </a:ext>
            </a:extLst>
          </p:cNvPr>
          <p:cNvSpPr>
            <a:spLocks noGrp="1"/>
          </p:cNvSpPr>
          <p:nvPr>
            <p:ph type="ctrTitle"/>
          </p:nvPr>
        </p:nvSpPr>
        <p:spPr>
          <a:xfrm>
            <a:off x="3407229" y="2037089"/>
            <a:ext cx="8314771" cy="2061531"/>
          </a:xfrm>
        </p:spPr>
        <p:txBody>
          <a:bodyPr>
            <a:noAutofit/>
          </a:bodyPr>
          <a:lstStyle/>
          <a:p>
            <a:r>
              <a:rPr lang="en-US" sz="3600" b="1" dirty="0">
                <a:latin typeface="+mj-lt"/>
              </a:rPr>
              <a:t>Analyzing Market Dynamics and Revitalizing Brand Strategy </a:t>
            </a:r>
          </a:p>
        </p:txBody>
      </p:sp>
      <p:sp>
        <p:nvSpPr>
          <p:cNvPr id="3" name="Subtitle 2">
            <a:extLst>
              <a:ext uri="{FF2B5EF4-FFF2-40B4-BE49-F238E27FC236}">
                <a16:creationId xmlns:a16="http://schemas.microsoft.com/office/drawing/2014/main" id="{EFF6D773-353D-94C4-5ED1-E219014D0C3A}"/>
              </a:ext>
            </a:extLst>
          </p:cNvPr>
          <p:cNvSpPr>
            <a:spLocks noGrp="1"/>
          </p:cNvSpPr>
          <p:nvPr>
            <p:ph type="subTitle" idx="1"/>
          </p:nvPr>
        </p:nvSpPr>
        <p:spPr/>
        <p:txBody>
          <a:bodyPr vert="horz" lIns="91440" tIns="45720" rIns="91440" bIns="45720" rtlCol="0" anchor="t">
            <a:normAutofit fontScale="85000" lnSpcReduction="20000"/>
          </a:bodyPr>
          <a:lstStyle/>
          <a:p>
            <a:r>
              <a:rPr lang="en-US" b="1" dirty="0">
                <a:latin typeface="+mn-lt"/>
              </a:rPr>
              <a:t>BIA 810</a:t>
            </a:r>
          </a:p>
          <a:p>
            <a:r>
              <a:rPr lang="en-US" b="1" dirty="0">
                <a:latin typeface="+mn-lt"/>
              </a:rPr>
              <a:t>Health Care Data &amp; Analytics</a:t>
            </a:r>
          </a:p>
          <a:p>
            <a:r>
              <a:rPr lang="en-US" b="1" dirty="0">
                <a:latin typeface="+mn-lt"/>
              </a:rPr>
              <a:t>Final Project</a:t>
            </a:r>
          </a:p>
        </p:txBody>
      </p:sp>
      <p:sp>
        <p:nvSpPr>
          <p:cNvPr id="5" name="Text Placeholder 4">
            <a:extLst>
              <a:ext uri="{FF2B5EF4-FFF2-40B4-BE49-F238E27FC236}">
                <a16:creationId xmlns:a16="http://schemas.microsoft.com/office/drawing/2014/main" id="{76DF9A7D-5140-FE6A-1B0F-C8FCC110B54B}"/>
              </a:ext>
            </a:extLst>
          </p:cNvPr>
          <p:cNvSpPr>
            <a:spLocks noGrp="1"/>
          </p:cNvSpPr>
          <p:nvPr>
            <p:ph type="body" sz="quarter" idx="11"/>
          </p:nvPr>
        </p:nvSpPr>
        <p:spPr/>
        <p:txBody>
          <a:bodyPr/>
          <a:lstStyle/>
          <a:p>
            <a:r>
              <a:rPr lang="en-US" dirty="0"/>
              <a:t>[Team 2]</a:t>
            </a:r>
          </a:p>
        </p:txBody>
      </p:sp>
      <p:sp>
        <p:nvSpPr>
          <p:cNvPr id="4" name="Date Placeholder 3">
            <a:extLst>
              <a:ext uri="{FF2B5EF4-FFF2-40B4-BE49-F238E27FC236}">
                <a16:creationId xmlns:a16="http://schemas.microsoft.com/office/drawing/2014/main" id="{D20968D9-35B6-3681-6045-6E282ACC0210}"/>
              </a:ext>
            </a:extLst>
          </p:cNvPr>
          <p:cNvSpPr>
            <a:spLocks noGrp="1"/>
          </p:cNvSpPr>
          <p:nvPr>
            <p:ph type="dt" sz="half" idx="10"/>
          </p:nvPr>
        </p:nvSpPr>
        <p:spPr>
          <a:xfrm>
            <a:off x="8279296" y="6342033"/>
            <a:ext cx="3251319" cy="307777"/>
          </a:xfr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FFFFFF"/>
                </a:solidFill>
                <a:effectLst/>
                <a:uLnTx/>
                <a:uFillTx/>
                <a:latin typeface="+mn-lt"/>
              </a:rPr>
              <a:t>Fall 2025</a:t>
            </a:r>
          </a:p>
        </p:txBody>
      </p:sp>
    </p:spTree>
    <p:extLst>
      <p:ext uri="{BB962C8B-B14F-4D97-AF65-F5344CB8AC3E}">
        <p14:creationId xmlns:p14="http://schemas.microsoft.com/office/powerpoint/2010/main" val="4219607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2DC55-4685-F214-9260-1C6B58F54B66}"/>
            </a:ext>
          </a:extLst>
        </p:cNvPr>
        <p:cNvGrpSpPr/>
        <p:nvPr/>
      </p:nvGrpSpPr>
      <p:grpSpPr>
        <a:xfrm>
          <a:off x="0" y="0"/>
          <a:ext cx="0" cy="0"/>
          <a:chOff x="0" y="0"/>
          <a:chExt cx="0" cy="0"/>
        </a:xfrm>
      </p:grpSpPr>
      <p:sp>
        <p:nvSpPr>
          <p:cNvPr id="13" name="Slide Number Placeholder 1">
            <a:extLst>
              <a:ext uri="{FF2B5EF4-FFF2-40B4-BE49-F238E27FC236}">
                <a16:creationId xmlns:a16="http://schemas.microsoft.com/office/drawing/2014/main" id="{BDAB8F11-7B7D-1CF6-057C-783ADC5110E0}"/>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10</a:t>
            </a:fld>
            <a:endParaRPr lang="en-US"/>
          </a:p>
        </p:txBody>
      </p:sp>
      <p:sp>
        <p:nvSpPr>
          <p:cNvPr id="2" name="Title 1">
            <a:extLst>
              <a:ext uri="{FF2B5EF4-FFF2-40B4-BE49-F238E27FC236}">
                <a16:creationId xmlns:a16="http://schemas.microsoft.com/office/drawing/2014/main" id="{33020DC8-D3C5-B15E-4639-95DCFF036660}"/>
              </a:ext>
            </a:extLst>
          </p:cNvPr>
          <p:cNvSpPr>
            <a:spLocks noGrp="1"/>
          </p:cNvSpPr>
          <p:nvPr>
            <p:ph type="title"/>
          </p:nvPr>
        </p:nvSpPr>
        <p:spPr>
          <a:xfrm>
            <a:off x="391886" y="320378"/>
            <a:ext cx="8731140" cy="530228"/>
          </a:xfrm>
        </p:spPr>
        <p:txBody>
          <a:bodyPr vert="horz" lIns="91440" tIns="45720" rIns="91440" bIns="45720" rtlCol="0" anchor="b">
            <a:noAutofit/>
          </a:bodyPr>
          <a:lstStyle/>
          <a:p>
            <a:r>
              <a:rPr lang="en-US" sz="2900" dirty="0"/>
              <a:t>Steps taken for data cleaning</a:t>
            </a:r>
          </a:p>
        </p:txBody>
      </p:sp>
      <p:graphicFrame>
        <p:nvGraphicFramePr>
          <p:cNvPr id="15" name="TextBox 2">
            <a:extLst>
              <a:ext uri="{FF2B5EF4-FFF2-40B4-BE49-F238E27FC236}">
                <a16:creationId xmlns:a16="http://schemas.microsoft.com/office/drawing/2014/main" id="{B28E8ADB-2B4D-5882-29A2-F135769721BF}"/>
              </a:ext>
            </a:extLst>
          </p:cNvPr>
          <p:cNvGraphicFramePr/>
          <p:nvPr>
            <p:extLst>
              <p:ext uri="{D42A27DB-BD31-4B8C-83A1-F6EECF244321}">
                <p14:modId xmlns:p14="http://schemas.microsoft.com/office/powerpoint/2010/main" val="2084903713"/>
              </p:ext>
            </p:extLst>
          </p:nvPr>
        </p:nvGraphicFramePr>
        <p:xfrm>
          <a:off x="644773" y="1230643"/>
          <a:ext cx="10601404" cy="4698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8204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BCCB0-0A41-B68C-7899-C5DC25A0CF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25109-7776-1EE7-C397-652B8769090B}"/>
              </a:ext>
            </a:extLst>
          </p:cNvPr>
          <p:cNvSpPr>
            <a:spLocks noGrp="1"/>
          </p:cNvSpPr>
          <p:nvPr>
            <p:ph type="title"/>
          </p:nvPr>
        </p:nvSpPr>
        <p:spPr>
          <a:xfrm>
            <a:off x="381000" y="0"/>
            <a:ext cx="10515600" cy="758378"/>
          </a:xfrm>
        </p:spPr>
        <p:txBody>
          <a:bodyPr vert="horz" lIns="91440" tIns="45720" rIns="91440" bIns="45720" rtlCol="0" anchor="b">
            <a:noAutofit/>
          </a:bodyPr>
          <a:lstStyle/>
          <a:p>
            <a:r>
              <a:rPr lang="en-US" sz="2900" dirty="0"/>
              <a:t>Dataset</a:t>
            </a:r>
          </a:p>
        </p:txBody>
      </p:sp>
      <p:sp>
        <p:nvSpPr>
          <p:cNvPr id="3" name="TextBox 2">
            <a:extLst>
              <a:ext uri="{FF2B5EF4-FFF2-40B4-BE49-F238E27FC236}">
                <a16:creationId xmlns:a16="http://schemas.microsoft.com/office/drawing/2014/main" id="{7FA02A49-00F1-FB07-286C-7AA7D06E01EE}"/>
              </a:ext>
            </a:extLst>
          </p:cNvPr>
          <p:cNvSpPr txBox="1"/>
          <p:nvPr/>
        </p:nvSpPr>
        <p:spPr>
          <a:xfrm>
            <a:off x="660399" y="1295400"/>
            <a:ext cx="5311776" cy="4031873"/>
          </a:xfrm>
          <a:prstGeom prst="rect">
            <a:avLst/>
          </a:prstGeom>
          <a:noFill/>
        </p:spPr>
        <p:txBody>
          <a:bodyPr wrap="square" rtlCol="0">
            <a:spAutoFit/>
          </a:bodyPr>
          <a:lstStyle/>
          <a:p>
            <a:pPr marL="400050" indent="-400050">
              <a:buFont typeface="Wingdings" pitchFamily="2" charset="2"/>
              <a:buChar char="v"/>
            </a:pPr>
            <a:r>
              <a:rPr lang="en-IN" sz="1600" dirty="0"/>
              <a:t>Data Sources</a:t>
            </a:r>
          </a:p>
          <a:p>
            <a:pPr marL="400050" indent="-400050">
              <a:buFont typeface="Wingdings" pitchFamily="2" charset="2"/>
              <a:buChar char="v"/>
            </a:pPr>
            <a:endParaRPr lang="en-IN" sz="1600" dirty="0"/>
          </a:p>
          <a:p>
            <a:pPr marL="857250" lvl="1" indent="-400050">
              <a:buFont typeface="Wingdings" pitchFamily="2" charset="2"/>
              <a:buChar char="v"/>
            </a:pPr>
            <a:r>
              <a:rPr lang="en-IN" sz="1600" dirty="0"/>
              <a:t>Medicare CCLF Claims (2016–2018)</a:t>
            </a:r>
            <a:br>
              <a:rPr lang="en-IN" sz="1600" dirty="0"/>
            </a:br>
            <a:r>
              <a:rPr lang="en-IN" sz="1600" dirty="0"/>
              <a:t>~1M raw line-level claims consolidated into 28,368 market-relevant claims</a:t>
            </a:r>
          </a:p>
          <a:p>
            <a:pPr marL="400050" indent="-400050">
              <a:buFont typeface="Wingdings" pitchFamily="2" charset="2"/>
              <a:buChar char="v"/>
            </a:pPr>
            <a:endParaRPr lang="en-IN" sz="1600" dirty="0"/>
          </a:p>
          <a:p>
            <a:pPr marL="857250" lvl="1" indent="-400050">
              <a:buFont typeface="Wingdings" pitchFamily="2" charset="2"/>
              <a:buChar char="v"/>
            </a:pPr>
            <a:r>
              <a:rPr lang="en-IN" sz="1600" dirty="0"/>
              <a:t>HCP Demographics (NPI, specialty, geography)</a:t>
            </a:r>
          </a:p>
          <a:p>
            <a:pPr marL="400050" indent="-400050">
              <a:buFont typeface="Wingdings" pitchFamily="2" charset="2"/>
              <a:buChar char="v"/>
            </a:pPr>
            <a:endParaRPr lang="en-IN" sz="1600" dirty="0"/>
          </a:p>
          <a:p>
            <a:pPr marL="857250" lvl="1" indent="-400050">
              <a:buFont typeface="Wingdings" pitchFamily="2" charset="2"/>
              <a:buChar char="v"/>
            </a:pPr>
            <a:r>
              <a:rPr lang="en-IN" sz="1600" dirty="0"/>
              <a:t>Patient Demographics (age, gender)</a:t>
            </a:r>
          </a:p>
          <a:p>
            <a:pPr marL="400050" indent="-400050">
              <a:buFont typeface="Wingdings" pitchFamily="2" charset="2"/>
              <a:buChar char="v"/>
            </a:pPr>
            <a:endParaRPr lang="en-IN" sz="1600" dirty="0"/>
          </a:p>
          <a:p>
            <a:pPr marL="857250" lvl="1" indent="-400050">
              <a:buFont typeface="Wingdings" pitchFamily="2" charset="2"/>
              <a:buChar char="v"/>
            </a:pPr>
            <a:r>
              <a:rPr lang="en-IN" sz="1600" dirty="0"/>
              <a:t>Diagnosis Code Mapping (ICD-10) → disease specialty</a:t>
            </a:r>
          </a:p>
          <a:p>
            <a:pPr marL="400050" indent="-400050">
              <a:buFont typeface="Wingdings" pitchFamily="2" charset="2"/>
              <a:buChar char="v"/>
            </a:pPr>
            <a:endParaRPr lang="en-IN" sz="1600" dirty="0"/>
          </a:p>
          <a:p>
            <a:pPr marL="857250" lvl="1" indent="-400050">
              <a:buFont typeface="Wingdings" pitchFamily="2" charset="2"/>
              <a:buChar char="v"/>
            </a:pPr>
            <a:r>
              <a:rPr lang="en-IN" sz="1600" dirty="0"/>
              <a:t>ZIP → Territory Mapping → commercial geography</a:t>
            </a:r>
          </a:p>
        </p:txBody>
      </p:sp>
      <p:graphicFrame>
        <p:nvGraphicFramePr>
          <p:cNvPr id="4" name="Diagram 3">
            <a:extLst>
              <a:ext uri="{FF2B5EF4-FFF2-40B4-BE49-F238E27FC236}">
                <a16:creationId xmlns:a16="http://schemas.microsoft.com/office/drawing/2014/main" id="{0DEFC454-A88C-1AC3-962A-855B62F09BB0}"/>
              </a:ext>
            </a:extLst>
          </p:cNvPr>
          <p:cNvGraphicFramePr/>
          <p:nvPr>
            <p:extLst>
              <p:ext uri="{D42A27DB-BD31-4B8C-83A1-F6EECF244321}">
                <p14:modId xmlns:p14="http://schemas.microsoft.com/office/powerpoint/2010/main" val="2491631241"/>
              </p:ext>
            </p:extLst>
          </p:nvPr>
        </p:nvGraphicFramePr>
        <p:xfrm>
          <a:off x="48895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3396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C8ACF-85AF-42E8-ACFC-167C3E44D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E6B102-8C11-8B6B-68A1-EA99517DB46E}"/>
              </a:ext>
            </a:extLst>
          </p:cNvPr>
          <p:cNvSpPr>
            <a:spLocks noGrp="1"/>
          </p:cNvSpPr>
          <p:nvPr>
            <p:ph type="title"/>
          </p:nvPr>
        </p:nvSpPr>
        <p:spPr>
          <a:xfrm>
            <a:off x="381000" y="213059"/>
            <a:ext cx="10784341" cy="946606"/>
          </a:xfrm>
        </p:spPr>
        <p:txBody>
          <a:bodyPr vert="horz" lIns="91440" tIns="45720" rIns="91440" bIns="45720" rtlCol="0" anchor="b">
            <a:noAutofit/>
          </a:bodyPr>
          <a:lstStyle/>
          <a:p>
            <a:r>
              <a:rPr lang="en-IN" sz="2900" dirty="0"/>
              <a:t>Market leadership remains intact, but competitive forces are actively reshaping prescribing behaviour</a:t>
            </a:r>
            <a:endParaRPr lang="en-US" sz="2900" dirty="0"/>
          </a:p>
        </p:txBody>
      </p:sp>
      <p:pic>
        <p:nvPicPr>
          <p:cNvPr id="5" name="Picture 4">
            <a:extLst>
              <a:ext uri="{FF2B5EF4-FFF2-40B4-BE49-F238E27FC236}">
                <a16:creationId xmlns:a16="http://schemas.microsoft.com/office/drawing/2014/main" id="{124E1BFF-FBAF-5F55-1089-E43BB6F5D3A9}"/>
              </a:ext>
            </a:extLst>
          </p:cNvPr>
          <p:cNvPicPr>
            <a:picLocks noChangeAspect="1"/>
          </p:cNvPicPr>
          <p:nvPr/>
        </p:nvPicPr>
        <p:blipFill>
          <a:blip r:embed="rId2"/>
          <a:stretch>
            <a:fillRect/>
          </a:stretch>
        </p:blipFill>
        <p:spPr>
          <a:xfrm>
            <a:off x="5279666" y="1709530"/>
            <a:ext cx="6755451" cy="4831995"/>
          </a:xfrm>
          <a:prstGeom prst="rect">
            <a:avLst/>
          </a:prstGeom>
        </p:spPr>
      </p:pic>
      <p:sp>
        <p:nvSpPr>
          <p:cNvPr id="3" name="TextBox 2">
            <a:extLst>
              <a:ext uri="{FF2B5EF4-FFF2-40B4-BE49-F238E27FC236}">
                <a16:creationId xmlns:a16="http://schemas.microsoft.com/office/drawing/2014/main" id="{080CF79F-0E61-0C01-7AAD-705F6468A32B}"/>
              </a:ext>
            </a:extLst>
          </p:cNvPr>
          <p:cNvSpPr txBox="1"/>
          <p:nvPr/>
        </p:nvSpPr>
        <p:spPr>
          <a:xfrm>
            <a:off x="497378" y="1963570"/>
            <a:ext cx="4544179" cy="3970318"/>
          </a:xfrm>
          <a:prstGeom prst="rect">
            <a:avLst/>
          </a:prstGeom>
          <a:noFill/>
        </p:spPr>
        <p:txBody>
          <a:bodyPr wrap="square" rtlCol="0">
            <a:spAutoFit/>
          </a:bodyPr>
          <a:lstStyle/>
          <a:p>
            <a:pPr marL="285750" indent="-285750">
              <a:buFont typeface="Wingdings" pitchFamily="2" charset="2"/>
              <a:buChar char="v"/>
            </a:pPr>
            <a:r>
              <a:rPr lang="en-IN" dirty="0"/>
              <a:t>Ketorolac remains widely used, but its market share declined from 74% in 2016 to 59% in 2018, while the primary competitor increased its share from 14% to 29%.</a:t>
            </a:r>
          </a:p>
          <a:p>
            <a:pPr marL="285750" indent="-285750">
              <a:buFont typeface="Wingdings" pitchFamily="2" charset="2"/>
              <a:buChar char="v"/>
            </a:pPr>
            <a:endParaRPr lang="en-IN" dirty="0"/>
          </a:p>
          <a:p>
            <a:pPr marL="285750" indent="-285750">
              <a:buFont typeface="Wingdings" pitchFamily="2" charset="2"/>
              <a:buChar char="v"/>
            </a:pPr>
            <a:r>
              <a:rPr lang="en-IN" dirty="0"/>
              <a:t>The variant product is tried by doctors but not consistently continued and also selective use of alternatives is gradually increasing.</a:t>
            </a:r>
          </a:p>
          <a:p>
            <a:pPr marL="285750" indent="-285750">
              <a:buFont typeface="Wingdings" pitchFamily="2" charset="2"/>
              <a:buChar char="v"/>
            </a:pPr>
            <a:endParaRPr lang="en-IN" dirty="0"/>
          </a:p>
          <a:p>
            <a:pPr marL="285750" indent="-285750">
              <a:buFont typeface="Wingdings" pitchFamily="2" charset="2"/>
              <a:buChar char="v"/>
            </a:pPr>
            <a:r>
              <a:rPr lang="en-IN" dirty="0"/>
              <a:t>The overall trend reflects doctors switching products rather than a drop in demand.</a:t>
            </a:r>
            <a:endParaRPr lang="en-US" dirty="0"/>
          </a:p>
        </p:txBody>
      </p:sp>
    </p:spTree>
    <p:extLst>
      <p:ext uri="{BB962C8B-B14F-4D97-AF65-F5344CB8AC3E}">
        <p14:creationId xmlns:p14="http://schemas.microsoft.com/office/powerpoint/2010/main" val="2588160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39236-C0AE-D107-A07C-55F7221AD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DB4984-B31A-3EE4-4A03-2C31C7245A5F}"/>
              </a:ext>
            </a:extLst>
          </p:cNvPr>
          <p:cNvSpPr>
            <a:spLocks noGrp="1"/>
          </p:cNvSpPr>
          <p:nvPr>
            <p:ph type="title"/>
          </p:nvPr>
        </p:nvSpPr>
        <p:spPr>
          <a:xfrm>
            <a:off x="402770" y="205008"/>
            <a:ext cx="11516498" cy="758378"/>
          </a:xfrm>
        </p:spPr>
        <p:txBody>
          <a:bodyPr vert="horz" lIns="91440" tIns="45720" rIns="91440" bIns="45720" rtlCol="0" anchor="b">
            <a:noAutofit/>
          </a:bodyPr>
          <a:lstStyle/>
          <a:p>
            <a:r>
              <a:rPr lang="en-IN" sz="2900" dirty="0"/>
              <a:t>Patient reach remains concentrated, but competitive expansion is accelerating</a:t>
            </a:r>
            <a:endParaRPr lang="en-US" sz="2900" dirty="0"/>
          </a:p>
        </p:txBody>
      </p:sp>
      <p:pic>
        <p:nvPicPr>
          <p:cNvPr id="3" name="Picture 2">
            <a:extLst>
              <a:ext uri="{FF2B5EF4-FFF2-40B4-BE49-F238E27FC236}">
                <a16:creationId xmlns:a16="http://schemas.microsoft.com/office/drawing/2014/main" id="{0BB266B5-5A87-F1B4-A705-2A9E309E1F57}"/>
              </a:ext>
            </a:extLst>
          </p:cNvPr>
          <p:cNvPicPr>
            <a:picLocks noChangeAspect="1"/>
          </p:cNvPicPr>
          <p:nvPr/>
        </p:nvPicPr>
        <p:blipFill>
          <a:blip r:embed="rId2"/>
          <a:stretch>
            <a:fillRect/>
          </a:stretch>
        </p:blipFill>
        <p:spPr>
          <a:xfrm>
            <a:off x="5480274" y="1668147"/>
            <a:ext cx="6235700" cy="4823841"/>
          </a:xfrm>
          <a:prstGeom prst="rect">
            <a:avLst/>
          </a:prstGeom>
        </p:spPr>
      </p:pic>
      <p:sp>
        <p:nvSpPr>
          <p:cNvPr id="4" name="TextBox 3">
            <a:extLst>
              <a:ext uri="{FF2B5EF4-FFF2-40B4-BE49-F238E27FC236}">
                <a16:creationId xmlns:a16="http://schemas.microsoft.com/office/drawing/2014/main" id="{AD9A3316-015B-311E-2245-6ED0EF13464A}"/>
              </a:ext>
            </a:extLst>
          </p:cNvPr>
          <p:cNvSpPr txBox="1"/>
          <p:nvPr/>
        </p:nvSpPr>
        <p:spPr>
          <a:xfrm>
            <a:off x="345988" y="1955800"/>
            <a:ext cx="5078627" cy="3416320"/>
          </a:xfrm>
          <a:prstGeom prst="rect">
            <a:avLst/>
          </a:prstGeom>
          <a:noFill/>
        </p:spPr>
        <p:txBody>
          <a:bodyPr wrap="square" rtlCol="0">
            <a:spAutoFit/>
          </a:bodyPr>
          <a:lstStyle/>
          <a:p>
            <a:pPr marL="285750" indent="-285750">
              <a:buFont typeface="Wingdings" pitchFamily="2" charset="2"/>
              <a:buChar char="v"/>
            </a:pPr>
            <a:r>
              <a:rPr lang="en-IN" dirty="0"/>
              <a:t>Ketorolac remains the leading product, but its patient share steadily declined from 66% in 2016 to 51% in 2018, showing a consistent loss in patient reach over time.</a:t>
            </a:r>
          </a:p>
          <a:p>
            <a:pPr marL="285750" indent="-285750">
              <a:buFont typeface="Wingdings" pitchFamily="2" charset="2"/>
              <a:buChar char="v"/>
            </a:pPr>
            <a:endParaRPr lang="en-IN" dirty="0"/>
          </a:p>
          <a:p>
            <a:pPr marL="285750" indent="-285750">
              <a:buFont typeface="Wingdings" pitchFamily="2" charset="2"/>
              <a:buChar char="v"/>
            </a:pPr>
            <a:r>
              <a:rPr lang="en-IN" dirty="0"/>
              <a:t>The primary competitor gained significant patient adoption, increasing from 18% to 32%, while the variant product declined from 13% to 7%, indicating stronger preference for the main competitor.</a:t>
            </a:r>
          </a:p>
          <a:p>
            <a:pPr marL="285750" indent="-285750">
              <a:buFont typeface="Wingdings" pitchFamily="2" charset="2"/>
              <a:buChar char="v"/>
            </a:pPr>
            <a:endParaRPr lang="en-IN" dirty="0"/>
          </a:p>
          <a:p>
            <a:endParaRPr lang="en-US" dirty="0"/>
          </a:p>
        </p:txBody>
      </p:sp>
    </p:spTree>
    <p:extLst>
      <p:ext uri="{BB962C8B-B14F-4D97-AF65-F5344CB8AC3E}">
        <p14:creationId xmlns:p14="http://schemas.microsoft.com/office/powerpoint/2010/main" val="1449574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99135-7FDE-CB56-A686-9548B5EE53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E815A2-ACA1-B4D2-3ABE-383134D0A2B6}"/>
              </a:ext>
            </a:extLst>
          </p:cNvPr>
          <p:cNvSpPr>
            <a:spLocks noGrp="1"/>
          </p:cNvSpPr>
          <p:nvPr>
            <p:ph type="title"/>
          </p:nvPr>
        </p:nvSpPr>
        <p:spPr>
          <a:xfrm>
            <a:off x="497378" y="247462"/>
            <a:ext cx="10598990" cy="1099423"/>
          </a:xfrm>
        </p:spPr>
        <p:txBody>
          <a:bodyPr>
            <a:noAutofit/>
          </a:bodyPr>
          <a:lstStyle/>
          <a:p>
            <a:r>
              <a:rPr lang="en-IN" sz="2900" dirty="0"/>
              <a:t>Competitive encroachment is progressively reshaping the prescriber landscape</a:t>
            </a:r>
            <a:r>
              <a:rPr lang="en-US" sz="2900" dirty="0"/>
              <a:t> </a:t>
            </a:r>
          </a:p>
        </p:txBody>
      </p:sp>
      <p:pic>
        <p:nvPicPr>
          <p:cNvPr id="4" name="Picture 3">
            <a:extLst>
              <a:ext uri="{FF2B5EF4-FFF2-40B4-BE49-F238E27FC236}">
                <a16:creationId xmlns:a16="http://schemas.microsoft.com/office/drawing/2014/main" id="{F36C6ABB-6385-A0D8-28C9-0909FF80BB3C}"/>
              </a:ext>
            </a:extLst>
          </p:cNvPr>
          <p:cNvPicPr>
            <a:picLocks noChangeAspect="1"/>
          </p:cNvPicPr>
          <p:nvPr/>
        </p:nvPicPr>
        <p:blipFill>
          <a:blip r:embed="rId2"/>
          <a:stretch>
            <a:fillRect/>
          </a:stretch>
        </p:blipFill>
        <p:spPr>
          <a:xfrm>
            <a:off x="5554898" y="1609348"/>
            <a:ext cx="5855223" cy="4423301"/>
          </a:xfrm>
          <a:prstGeom prst="rect">
            <a:avLst/>
          </a:prstGeom>
        </p:spPr>
      </p:pic>
      <p:sp>
        <p:nvSpPr>
          <p:cNvPr id="3" name="TextBox 2">
            <a:extLst>
              <a:ext uri="{FF2B5EF4-FFF2-40B4-BE49-F238E27FC236}">
                <a16:creationId xmlns:a16="http://schemas.microsoft.com/office/drawing/2014/main" id="{040B1FAE-0F4C-67F7-56E5-E183E335EDA0}"/>
              </a:ext>
            </a:extLst>
          </p:cNvPr>
          <p:cNvSpPr txBox="1"/>
          <p:nvPr/>
        </p:nvSpPr>
        <p:spPr>
          <a:xfrm>
            <a:off x="308329" y="2034399"/>
            <a:ext cx="4700993" cy="3139321"/>
          </a:xfrm>
          <a:prstGeom prst="rect">
            <a:avLst/>
          </a:prstGeom>
          <a:noFill/>
        </p:spPr>
        <p:txBody>
          <a:bodyPr wrap="square" rtlCol="0">
            <a:spAutoFit/>
          </a:bodyPr>
          <a:lstStyle/>
          <a:p>
            <a:pPr marL="285750" indent="-285750">
              <a:buFont typeface="Wingdings" pitchFamily="2" charset="2"/>
              <a:buChar char="v"/>
            </a:pPr>
            <a:r>
              <a:rPr lang="en-IN" dirty="0"/>
              <a:t>Ketorolac is still prescribed by the most doctors, but its HCP share declined from 41% in 2016 to 34% in 2018, meaning fewer doctors rely on it exclusively.</a:t>
            </a:r>
          </a:p>
          <a:p>
            <a:pPr marL="285750" indent="-285750">
              <a:buFont typeface="Wingdings" pitchFamily="2" charset="2"/>
              <a:buChar char="v"/>
            </a:pPr>
            <a:endParaRPr lang="en-IN" dirty="0"/>
          </a:p>
          <a:p>
            <a:pPr marL="285750" indent="-285750">
              <a:buFont typeface="Wingdings" pitchFamily="2" charset="2"/>
              <a:buChar char="v"/>
            </a:pPr>
            <a:r>
              <a:rPr lang="en-IN" dirty="0"/>
              <a:t>Competing products expanded their prescriber base, with the primary competitor increasing from 29% to 32% of HCP writers, while the variant product declined from 24% to 16%.</a:t>
            </a:r>
          </a:p>
          <a:p>
            <a:endParaRPr lang="en-IN" dirty="0"/>
          </a:p>
        </p:txBody>
      </p:sp>
    </p:spTree>
    <p:extLst>
      <p:ext uri="{BB962C8B-B14F-4D97-AF65-F5344CB8AC3E}">
        <p14:creationId xmlns:p14="http://schemas.microsoft.com/office/powerpoint/2010/main" val="3167033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775CF-2043-C9E3-3812-68CA74103C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8AC4E7-9EFA-E193-414A-8083ABA8D806}"/>
              </a:ext>
            </a:extLst>
          </p:cNvPr>
          <p:cNvSpPr>
            <a:spLocks noGrp="1"/>
          </p:cNvSpPr>
          <p:nvPr>
            <p:ph type="title"/>
          </p:nvPr>
        </p:nvSpPr>
        <p:spPr>
          <a:xfrm>
            <a:off x="381000" y="-179161"/>
            <a:ext cx="10710619" cy="1325563"/>
          </a:xfrm>
        </p:spPr>
        <p:txBody>
          <a:bodyPr vert="horz" lIns="91440" tIns="45720" rIns="91440" bIns="45720" rtlCol="0" anchor="b">
            <a:noAutofit/>
          </a:bodyPr>
          <a:lstStyle/>
          <a:p>
            <a:r>
              <a:rPr lang="en-US" sz="2900" dirty="0"/>
              <a:t>Prescribing intensity is shifting as competitive products gain traction</a:t>
            </a:r>
          </a:p>
        </p:txBody>
      </p:sp>
      <p:sp>
        <p:nvSpPr>
          <p:cNvPr id="4" name="TextBox 3">
            <a:extLst>
              <a:ext uri="{FF2B5EF4-FFF2-40B4-BE49-F238E27FC236}">
                <a16:creationId xmlns:a16="http://schemas.microsoft.com/office/drawing/2014/main" id="{75354492-531E-3DB2-E5DD-10E433E068FA}"/>
              </a:ext>
            </a:extLst>
          </p:cNvPr>
          <p:cNvSpPr txBox="1"/>
          <p:nvPr/>
        </p:nvSpPr>
        <p:spPr>
          <a:xfrm>
            <a:off x="437323" y="1825623"/>
            <a:ext cx="4045226" cy="4031873"/>
          </a:xfrm>
          <a:prstGeom prst="rect">
            <a:avLst/>
          </a:prstGeom>
          <a:noFill/>
        </p:spPr>
        <p:txBody>
          <a:bodyPr wrap="square" rtlCol="0">
            <a:spAutoFit/>
          </a:bodyPr>
          <a:lstStyle>
            <a:defPPr>
              <a:defRPr lang="en-US"/>
            </a:defPPr>
            <a:lvl1pPr marL="400050" indent="-400050">
              <a:buFont typeface="Wingdings" pitchFamily="2" charset="2"/>
              <a:buChar char="v"/>
              <a:defRPr sz="1600"/>
            </a:lvl1pPr>
            <a:lvl2pPr marL="857250" lvl="1" indent="-400050">
              <a:buFont typeface="Wingdings" pitchFamily="2" charset="2"/>
              <a:buChar char="v"/>
              <a:defRPr sz="1600"/>
            </a:lvl2pPr>
          </a:lstStyle>
          <a:p>
            <a:r>
              <a:rPr lang="en-US" dirty="0"/>
              <a:t>Ketorolac is still used most per doctor, but growth has flattened, moving from 6.3 claims per HCP in 2016 to 7.4 in 2017 and then dropping to 6.6 in 2018.</a:t>
            </a:r>
          </a:p>
          <a:p>
            <a:endParaRPr lang="en-US" dirty="0"/>
          </a:p>
          <a:p>
            <a:r>
              <a:rPr lang="en-US" dirty="0"/>
              <a:t>The main competitor shows steadily deeper use, with claims per HCP rising from 1.8 to 2.5 to 3.4, indicating stronger repeat prescribing by existing doctors.</a:t>
            </a:r>
          </a:p>
          <a:p>
            <a:endParaRPr lang="en-US" dirty="0"/>
          </a:p>
          <a:p>
            <a:r>
              <a:rPr lang="en-US" dirty="0"/>
              <a:t>Overall, prescribing depth is shifting across products, meaning doctors are switching across products rather than increasing total prescribing volume.</a:t>
            </a:r>
          </a:p>
        </p:txBody>
      </p:sp>
      <p:pic>
        <p:nvPicPr>
          <p:cNvPr id="3" name="Picture 2">
            <a:extLst>
              <a:ext uri="{FF2B5EF4-FFF2-40B4-BE49-F238E27FC236}">
                <a16:creationId xmlns:a16="http://schemas.microsoft.com/office/drawing/2014/main" id="{58BF33E6-39CB-6B81-5723-60D32E6F60C4}"/>
              </a:ext>
            </a:extLst>
          </p:cNvPr>
          <p:cNvPicPr>
            <a:picLocks noChangeAspect="1"/>
          </p:cNvPicPr>
          <p:nvPr/>
        </p:nvPicPr>
        <p:blipFill>
          <a:blip r:embed="rId2"/>
          <a:srcRect l="-492" r="-210" b="2"/>
          <a:stretch>
            <a:fillRect/>
          </a:stretch>
        </p:blipFill>
        <p:spPr>
          <a:xfrm>
            <a:off x="4815890" y="1690688"/>
            <a:ext cx="7303223" cy="4802187"/>
          </a:xfrm>
          <a:prstGeom prst="rect">
            <a:avLst/>
          </a:prstGeom>
          <a:noFill/>
        </p:spPr>
      </p:pic>
      <p:sp>
        <p:nvSpPr>
          <p:cNvPr id="11" name="Slide Number Placeholder 4">
            <a:extLst>
              <a:ext uri="{FF2B5EF4-FFF2-40B4-BE49-F238E27FC236}">
                <a16:creationId xmlns:a16="http://schemas.microsoft.com/office/drawing/2014/main" id="{3CE95089-1B01-AE33-5A9B-9219FC606E65}"/>
              </a:ext>
            </a:extLst>
          </p:cNvPr>
          <p:cNvSpPr>
            <a:spLocks noGrp="1"/>
          </p:cNvSpPr>
          <p:nvPr>
            <p:ph type="sldNum" sz="quarter" idx="12"/>
          </p:nvPr>
        </p:nvSpPr>
        <p:spPr>
          <a:xfrm>
            <a:off x="9375913" y="6276840"/>
            <a:ext cx="2743200" cy="365125"/>
          </a:xfrm>
        </p:spPr>
        <p:txBody>
          <a:bodyPr/>
          <a:lstStyle/>
          <a:p>
            <a:pPr>
              <a:spcAft>
                <a:spcPts val="600"/>
              </a:spcAft>
            </a:pPr>
            <a:fld id="{4267CD5E-26CF-4249-8540-BB1D07FD4227}" type="slidenum">
              <a:rPr lang="en-US" smtClean="0"/>
              <a:pPr>
                <a:spcAft>
                  <a:spcPts val="600"/>
                </a:spcAft>
              </a:pPr>
              <a:t>15</a:t>
            </a:fld>
            <a:endParaRPr lang="en-US"/>
          </a:p>
        </p:txBody>
      </p:sp>
    </p:spTree>
    <p:extLst>
      <p:ext uri="{BB962C8B-B14F-4D97-AF65-F5344CB8AC3E}">
        <p14:creationId xmlns:p14="http://schemas.microsoft.com/office/powerpoint/2010/main" val="1029297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C1BF4-4BF8-629E-0D23-4FB6AC6F55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5A3F3B-626E-049B-19BC-E51AD099A0A4}"/>
              </a:ext>
            </a:extLst>
          </p:cNvPr>
          <p:cNvSpPr>
            <a:spLocks noGrp="1"/>
          </p:cNvSpPr>
          <p:nvPr>
            <p:ph type="title"/>
          </p:nvPr>
        </p:nvSpPr>
        <p:spPr>
          <a:xfrm>
            <a:off x="497378" y="247463"/>
            <a:ext cx="10515600" cy="758378"/>
          </a:xfrm>
        </p:spPr>
        <p:txBody>
          <a:bodyPr vert="horz" lIns="91440" tIns="45720" rIns="91440" bIns="45720" rtlCol="0" anchor="b">
            <a:noAutofit/>
          </a:bodyPr>
          <a:lstStyle/>
          <a:p>
            <a:r>
              <a:rPr lang="en-US" sz="2900" dirty="0"/>
              <a:t>We do not see any major shifts in the patient population</a:t>
            </a:r>
          </a:p>
        </p:txBody>
      </p:sp>
      <p:pic>
        <p:nvPicPr>
          <p:cNvPr id="4" name="Picture 3">
            <a:extLst>
              <a:ext uri="{FF2B5EF4-FFF2-40B4-BE49-F238E27FC236}">
                <a16:creationId xmlns:a16="http://schemas.microsoft.com/office/drawing/2014/main" id="{352ABDFC-C3C5-FAA4-230E-43FE0A2CF22E}"/>
              </a:ext>
            </a:extLst>
          </p:cNvPr>
          <p:cNvPicPr>
            <a:picLocks noChangeAspect="1"/>
          </p:cNvPicPr>
          <p:nvPr/>
        </p:nvPicPr>
        <p:blipFill>
          <a:blip r:embed="rId2"/>
          <a:stretch>
            <a:fillRect/>
          </a:stretch>
        </p:blipFill>
        <p:spPr>
          <a:xfrm>
            <a:off x="2253002" y="1633331"/>
            <a:ext cx="7934379" cy="4738141"/>
          </a:xfrm>
          <a:prstGeom prst="rect">
            <a:avLst/>
          </a:prstGeom>
        </p:spPr>
      </p:pic>
    </p:spTree>
    <p:extLst>
      <p:ext uri="{BB962C8B-B14F-4D97-AF65-F5344CB8AC3E}">
        <p14:creationId xmlns:p14="http://schemas.microsoft.com/office/powerpoint/2010/main" val="2602474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B5A8B-9E2A-7F9A-7602-0B8676B33B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5E909-809E-0D29-F40C-AE381C6AE080}"/>
              </a:ext>
            </a:extLst>
          </p:cNvPr>
          <p:cNvSpPr>
            <a:spLocks noGrp="1"/>
          </p:cNvSpPr>
          <p:nvPr>
            <p:ph type="title"/>
          </p:nvPr>
        </p:nvSpPr>
        <p:spPr>
          <a:xfrm>
            <a:off x="497378" y="247463"/>
            <a:ext cx="10515600" cy="758378"/>
          </a:xfrm>
        </p:spPr>
        <p:txBody>
          <a:bodyPr vert="horz" lIns="91440" tIns="45720" rIns="91440" bIns="45720" rtlCol="0" anchor="b">
            <a:noAutofit/>
          </a:bodyPr>
          <a:lstStyle/>
          <a:p>
            <a:r>
              <a:rPr lang="en-US" sz="2900" dirty="0"/>
              <a:t>Claim share by patient age seems consistent across years</a:t>
            </a:r>
          </a:p>
        </p:txBody>
      </p:sp>
      <p:pic>
        <p:nvPicPr>
          <p:cNvPr id="3" name="Picture 2">
            <a:extLst>
              <a:ext uri="{FF2B5EF4-FFF2-40B4-BE49-F238E27FC236}">
                <a16:creationId xmlns:a16="http://schemas.microsoft.com/office/drawing/2014/main" id="{572DDE9E-2D58-5E23-7416-6EF7BEC32D05}"/>
              </a:ext>
            </a:extLst>
          </p:cNvPr>
          <p:cNvPicPr>
            <a:picLocks noChangeAspect="1"/>
          </p:cNvPicPr>
          <p:nvPr/>
        </p:nvPicPr>
        <p:blipFill>
          <a:blip r:embed="rId2"/>
          <a:stretch>
            <a:fillRect/>
          </a:stretch>
        </p:blipFill>
        <p:spPr>
          <a:xfrm>
            <a:off x="2324100" y="1623392"/>
            <a:ext cx="8063593" cy="4805576"/>
          </a:xfrm>
          <a:prstGeom prst="rect">
            <a:avLst/>
          </a:prstGeom>
        </p:spPr>
      </p:pic>
    </p:spTree>
    <p:extLst>
      <p:ext uri="{BB962C8B-B14F-4D97-AF65-F5344CB8AC3E}">
        <p14:creationId xmlns:p14="http://schemas.microsoft.com/office/powerpoint/2010/main" val="2882189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1811D-9E2A-4B23-278C-37C4D0BA64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BABE25-1C6C-C0DD-75DA-EFE59E0BAF28}"/>
              </a:ext>
            </a:extLst>
          </p:cNvPr>
          <p:cNvSpPr>
            <a:spLocks noGrp="1"/>
          </p:cNvSpPr>
          <p:nvPr>
            <p:ph type="title"/>
          </p:nvPr>
        </p:nvSpPr>
        <p:spPr>
          <a:xfrm>
            <a:off x="381000" y="256915"/>
            <a:ext cx="10515600" cy="758378"/>
          </a:xfrm>
        </p:spPr>
        <p:txBody>
          <a:bodyPr vert="horz" lIns="91440" tIns="45720" rIns="91440" bIns="45720" rtlCol="0" anchor="b">
            <a:noAutofit/>
          </a:bodyPr>
          <a:lstStyle/>
          <a:p>
            <a:r>
              <a:rPr lang="en-US" sz="2900" dirty="0"/>
              <a:t>Top 5 market share erosion territories</a:t>
            </a:r>
          </a:p>
        </p:txBody>
      </p:sp>
      <p:pic>
        <p:nvPicPr>
          <p:cNvPr id="3" name="Picture 2">
            <a:extLst>
              <a:ext uri="{FF2B5EF4-FFF2-40B4-BE49-F238E27FC236}">
                <a16:creationId xmlns:a16="http://schemas.microsoft.com/office/drawing/2014/main" id="{3F03FFFD-3CF4-D064-DC94-8331E0136E14}"/>
              </a:ext>
            </a:extLst>
          </p:cNvPr>
          <p:cNvPicPr>
            <a:picLocks noChangeAspect="1"/>
          </p:cNvPicPr>
          <p:nvPr/>
        </p:nvPicPr>
        <p:blipFill>
          <a:blip r:embed="rId2"/>
          <a:srcRect r="20970"/>
          <a:stretch>
            <a:fillRect/>
          </a:stretch>
        </p:blipFill>
        <p:spPr>
          <a:xfrm>
            <a:off x="1386614" y="1454425"/>
            <a:ext cx="9001329" cy="4848481"/>
          </a:xfrm>
          <a:prstGeom prst="rect">
            <a:avLst/>
          </a:prstGeom>
        </p:spPr>
      </p:pic>
      <p:pic>
        <p:nvPicPr>
          <p:cNvPr id="4" name="Picture 3">
            <a:extLst>
              <a:ext uri="{FF2B5EF4-FFF2-40B4-BE49-F238E27FC236}">
                <a16:creationId xmlns:a16="http://schemas.microsoft.com/office/drawing/2014/main" id="{7864051F-D91E-AB6C-138B-589E8B5709D2}"/>
              </a:ext>
            </a:extLst>
          </p:cNvPr>
          <p:cNvPicPr>
            <a:picLocks noChangeAspect="1"/>
          </p:cNvPicPr>
          <p:nvPr/>
        </p:nvPicPr>
        <p:blipFill>
          <a:blip r:embed="rId2"/>
          <a:srcRect l="79524" t="-62144" b="71613"/>
          <a:stretch>
            <a:fillRect/>
          </a:stretch>
        </p:blipFill>
        <p:spPr>
          <a:xfrm>
            <a:off x="9620080" y="3091068"/>
            <a:ext cx="1774922" cy="3340563"/>
          </a:xfrm>
          <a:prstGeom prst="rect">
            <a:avLst/>
          </a:prstGeom>
        </p:spPr>
      </p:pic>
    </p:spTree>
    <p:extLst>
      <p:ext uri="{BB962C8B-B14F-4D97-AF65-F5344CB8AC3E}">
        <p14:creationId xmlns:p14="http://schemas.microsoft.com/office/powerpoint/2010/main" val="1072731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B326C-9E1C-9165-E3A8-40E29EB3B7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181539-16CD-2FA9-9DDF-83ED5C0B1A56}"/>
              </a:ext>
            </a:extLst>
          </p:cNvPr>
          <p:cNvSpPr>
            <a:spLocks noGrp="1"/>
          </p:cNvSpPr>
          <p:nvPr>
            <p:ph type="title"/>
          </p:nvPr>
        </p:nvSpPr>
        <p:spPr>
          <a:xfrm>
            <a:off x="497378" y="247463"/>
            <a:ext cx="10515600" cy="758378"/>
          </a:xfrm>
        </p:spPr>
        <p:txBody>
          <a:bodyPr>
            <a:normAutofit/>
          </a:bodyPr>
          <a:lstStyle/>
          <a:p>
            <a:r>
              <a:rPr lang="en-US" sz="3200" dirty="0"/>
              <a:t>Usage by specialty - Midazolam</a:t>
            </a:r>
          </a:p>
        </p:txBody>
      </p:sp>
      <p:pic>
        <p:nvPicPr>
          <p:cNvPr id="3" name="Picture 2">
            <a:extLst>
              <a:ext uri="{FF2B5EF4-FFF2-40B4-BE49-F238E27FC236}">
                <a16:creationId xmlns:a16="http://schemas.microsoft.com/office/drawing/2014/main" id="{CA8E450A-DF82-0168-1415-7D9C6E783DD9}"/>
              </a:ext>
            </a:extLst>
          </p:cNvPr>
          <p:cNvPicPr>
            <a:picLocks noChangeAspect="1"/>
          </p:cNvPicPr>
          <p:nvPr/>
        </p:nvPicPr>
        <p:blipFill>
          <a:blip r:embed="rId2"/>
          <a:srcRect l="80701" b="72200"/>
          <a:stretch>
            <a:fillRect/>
          </a:stretch>
        </p:blipFill>
        <p:spPr>
          <a:xfrm>
            <a:off x="9839738" y="5264305"/>
            <a:ext cx="2137877" cy="1222726"/>
          </a:xfrm>
          <a:prstGeom prst="rect">
            <a:avLst/>
          </a:prstGeom>
        </p:spPr>
      </p:pic>
      <p:pic>
        <p:nvPicPr>
          <p:cNvPr id="4" name="Picture 3">
            <a:extLst>
              <a:ext uri="{FF2B5EF4-FFF2-40B4-BE49-F238E27FC236}">
                <a16:creationId xmlns:a16="http://schemas.microsoft.com/office/drawing/2014/main" id="{1BBABB5C-A72D-1692-DC9B-4F3D5A4FDAAD}"/>
              </a:ext>
            </a:extLst>
          </p:cNvPr>
          <p:cNvPicPr>
            <a:picLocks noChangeAspect="1"/>
          </p:cNvPicPr>
          <p:nvPr/>
        </p:nvPicPr>
        <p:blipFill>
          <a:blip r:embed="rId3"/>
          <a:stretch>
            <a:fillRect/>
          </a:stretch>
        </p:blipFill>
        <p:spPr>
          <a:xfrm>
            <a:off x="1185831" y="1498069"/>
            <a:ext cx="4569347" cy="4407600"/>
          </a:xfrm>
          <a:prstGeom prst="rect">
            <a:avLst/>
          </a:prstGeom>
        </p:spPr>
      </p:pic>
      <p:pic>
        <p:nvPicPr>
          <p:cNvPr id="6" name="Picture 5">
            <a:extLst>
              <a:ext uri="{FF2B5EF4-FFF2-40B4-BE49-F238E27FC236}">
                <a16:creationId xmlns:a16="http://schemas.microsoft.com/office/drawing/2014/main" id="{1318D14E-B5CD-0C38-52CB-FEE0188EFBA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89221" y="1528071"/>
            <a:ext cx="4933950" cy="4347597"/>
          </a:xfrm>
          <a:prstGeom prst="rect">
            <a:avLst/>
          </a:prstGeom>
        </p:spPr>
      </p:pic>
    </p:spTree>
    <p:extLst>
      <p:ext uri="{BB962C8B-B14F-4D97-AF65-F5344CB8AC3E}">
        <p14:creationId xmlns:p14="http://schemas.microsoft.com/office/powerpoint/2010/main" val="422248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68A7A9-7C80-2AD6-35EB-825724F2A2F1}"/>
              </a:ext>
            </a:extLst>
          </p:cNvPr>
          <p:cNvSpPr txBox="1"/>
          <p:nvPr/>
        </p:nvSpPr>
        <p:spPr>
          <a:xfrm>
            <a:off x="4700041" y="1398038"/>
            <a:ext cx="6047776" cy="2269385"/>
          </a:xfrm>
          <a:prstGeom prst="rect">
            <a:avLst/>
          </a:prstGeom>
          <a:solidFill>
            <a:schemeClr val="bg1">
              <a:lumMod val="95000"/>
            </a:schemeClr>
          </a:solidFill>
          <a:ln w="6350">
            <a:noFill/>
            <a:miter lim="800000"/>
          </a:ln>
        </p:spPr>
        <p:txBody>
          <a:bodyPr vert="horz" wrap="square" lIns="0" tIns="0" rIns="0" bIns="0" rtlCol="0">
            <a:noAutofit/>
          </a:bodyPr>
          <a:lstStyle/>
          <a:p>
            <a:pPr marL="0" marR="0" lvl="0" indent="0" algn="l" defTabSz="914377"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363D45"/>
              </a:solidFill>
              <a:effectLst/>
              <a:uLnTx/>
              <a:uFillTx/>
              <a:latin typeface="Arial" panose="020B0604020202020204"/>
              <a:ea typeface="+mn-ea"/>
              <a:cs typeface="+mn-cs"/>
            </a:endParaRPr>
          </a:p>
        </p:txBody>
      </p:sp>
      <p:sp>
        <p:nvSpPr>
          <p:cNvPr id="27" name="TextBox 26">
            <a:extLst>
              <a:ext uri="{FF2B5EF4-FFF2-40B4-BE49-F238E27FC236}">
                <a16:creationId xmlns:a16="http://schemas.microsoft.com/office/drawing/2014/main" id="{E554344A-0C59-C81C-51E4-CD67D2F6236F}"/>
              </a:ext>
            </a:extLst>
          </p:cNvPr>
          <p:cNvSpPr txBox="1"/>
          <p:nvPr/>
        </p:nvSpPr>
        <p:spPr>
          <a:xfrm>
            <a:off x="4700041" y="4074268"/>
            <a:ext cx="6047776" cy="2269385"/>
          </a:xfrm>
          <a:prstGeom prst="rect">
            <a:avLst/>
          </a:prstGeom>
          <a:solidFill>
            <a:schemeClr val="bg1">
              <a:lumMod val="95000"/>
            </a:schemeClr>
          </a:solidFill>
          <a:ln w="6350">
            <a:noFill/>
            <a:miter lim="800000"/>
          </a:ln>
        </p:spPr>
        <p:txBody>
          <a:bodyPr vert="horz" wrap="square" lIns="0" tIns="0" rIns="0" bIns="0" rtlCol="0">
            <a:noAutofit/>
          </a:bodyPr>
          <a:lstStyle/>
          <a:p>
            <a:pPr marL="0" marR="0" lvl="0" indent="0" algn="l" defTabSz="914377"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363D45"/>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9A7678A6-67DE-8434-7F4C-EDFEADB07E9F}"/>
              </a:ext>
            </a:extLst>
          </p:cNvPr>
          <p:cNvSpPr>
            <a:spLocks noGrp="1"/>
          </p:cNvSpPr>
          <p:nvPr>
            <p:ph type="title"/>
          </p:nvPr>
        </p:nvSpPr>
        <p:spPr>
          <a:xfrm>
            <a:off x="438397" y="190500"/>
            <a:ext cx="11082528" cy="401648"/>
          </a:xfrm>
        </p:spPr>
        <p:txBody>
          <a:bodyPr/>
          <a:lstStyle/>
          <a:p>
            <a:r>
              <a:rPr lang="en-US" sz="2900" dirty="0"/>
              <a:t>Meet the Team!</a:t>
            </a:r>
          </a:p>
        </p:txBody>
      </p:sp>
      <p:sp>
        <p:nvSpPr>
          <p:cNvPr id="8" name="TextBox 7">
            <a:extLst>
              <a:ext uri="{FF2B5EF4-FFF2-40B4-BE49-F238E27FC236}">
                <a16:creationId xmlns:a16="http://schemas.microsoft.com/office/drawing/2014/main" id="{57823F27-5C81-1404-3795-F449E14FA280}"/>
              </a:ext>
            </a:extLst>
          </p:cNvPr>
          <p:cNvSpPr txBox="1">
            <a:spLocks/>
          </p:cNvSpPr>
          <p:nvPr/>
        </p:nvSpPr>
        <p:spPr bwMode="gray">
          <a:xfrm>
            <a:off x="6853760" y="3111100"/>
            <a:ext cx="1797830" cy="276999"/>
          </a:xfrm>
          <a:prstGeom prst="rect">
            <a:avLst/>
          </a:prstGeom>
          <a:ln>
            <a:noFill/>
          </a:ln>
        </p:spPr>
        <p:txBody>
          <a:bodyPr vert="horz" wrap="square" lIns="0" tIns="0" rIns="0" bIns="0" rtlCol="0" anchor="b" anchorCtr="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SzPct val="110000"/>
              <a:buFont typeface="Arial" panose="020B0604020202020204" pitchFamily="34" charset="0"/>
              <a:buChar char="‒"/>
              <a:defRPr lang="en-US" sz="1600" dirty="0"/>
            </a:lvl3pPr>
            <a:lvl4pPr marL="598488" lvl="3" indent="-152400">
              <a:lnSpc>
                <a:spcPct val="100000"/>
              </a:lnSpc>
              <a:spcBef>
                <a:spcPts val="0"/>
              </a:spcBef>
              <a:spcAft>
                <a:spcPts val="300"/>
              </a:spcAft>
              <a:buSzPct val="100000"/>
              <a:buFont typeface="Arial" panose="020B0604020202020204" pitchFamily="34" charset="0"/>
              <a:buChar char="•"/>
              <a:defRPr lang="en-US" sz="1600" dirty="0"/>
            </a:lvl4pPr>
            <a:lvl5pPr marL="817563" lvl="4" indent="-147638">
              <a:lnSpc>
                <a:spcPct val="100000"/>
              </a:lnSpc>
              <a:spcBef>
                <a:spcPts val="0"/>
              </a:spcBef>
              <a:spcAft>
                <a:spcPts val="300"/>
              </a:spcAft>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377" rtl="0" eaLnBrk="1" fontAlgn="auto" latinLnBrk="0" hangingPunct="1">
              <a:lnSpc>
                <a:spcPct val="100000"/>
              </a:lnSpc>
              <a:spcBef>
                <a:spcPts val="300"/>
              </a:spcBef>
              <a:spcAft>
                <a:spcPts val="300"/>
              </a:spcAft>
              <a:buClr>
                <a:srgbClr val="000000"/>
              </a:buClr>
              <a:buSzTx/>
              <a:buFont typeface="Segoe UI" panose="020B0502040204020203" pitchFamily="34" charset="0"/>
              <a:buChar char="​"/>
              <a:tabLst/>
              <a:defRPr/>
            </a:pPr>
            <a:r>
              <a:rPr lang="en-US" sz="1800" kern="0" dirty="0">
                <a:solidFill>
                  <a:srgbClr val="09357A"/>
                </a:solidFill>
                <a:latin typeface="Calibri"/>
              </a:rPr>
              <a:t>Ishaan</a:t>
            </a:r>
            <a:endParaRPr kumimoji="0" lang="en-US" sz="1800" b="0" i="0" u="none" strike="noStrike" kern="0" cap="none" spc="0" normalizeH="0" baseline="0" noProof="0" dirty="0">
              <a:ln>
                <a:noFill/>
              </a:ln>
              <a:solidFill>
                <a:srgbClr val="09357A"/>
              </a:solidFill>
              <a:effectLst/>
              <a:uLnTx/>
              <a:uFillTx/>
              <a:latin typeface="Calibri"/>
              <a:ea typeface="+mn-ea"/>
              <a:cs typeface="Arial" panose="020B0604020202020204" pitchFamily="34" charset="0"/>
            </a:endParaRPr>
          </a:p>
        </p:txBody>
      </p:sp>
      <p:sp>
        <p:nvSpPr>
          <p:cNvPr id="9" name="TextBox 8">
            <a:extLst>
              <a:ext uri="{FF2B5EF4-FFF2-40B4-BE49-F238E27FC236}">
                <a16:creationId xmlns:a16="http://schemas.microsoft.com/office/drawing/2014/main" id="{9DE10198-ED4E-E5B2-1EE2-FF39941AFE22}"/>
              </a:ext>
            </a:extLst>
          </p:cNvPr>
          <p:cNvSpPr txBox="1">
            <a:spLocks/>
          </p:cNvSpPr>
          <p:nvPr/>
        </p:nvSpPr>
        <p:spPr bwMode="gray">
          <a:xfrm>
            <a:off x="5084238" y="3111100"/>
            <a:ext cx="1691640" cy="276999"/>
          </a:xfrm>
          <a:prstGeom prst="rect">
            <a:avLst/>
          </a:prstGeom>
          <a:ln>
            <a:noFill/>
          </a:ln>
        </p:spPr>
        <p:txBody>
          <a:bodyPr vert="horz" wrap="square" lIns="0" tIns="0" rIns="0" bIns="0" rtlCol="0" anchor="b" anchorCtr="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SzPct val="110000"/>
              <a:buFont typeface="Arial" panose="020B0604020202020204" pitchFamily="34" charset="0"/>
              <a:buChar char="‒"/>
              <a:defRPr lang="en-US" sz="1600" dirty="0"/>
            </a:lvl3pPr>
            <a:lvl4pPr marL="598488" lvl="3" indent="-152400">
              <a:lnSpc>
                <a:spcPct val="100000"/>
              </a:lnSpc>
              <a:spcBef>
                <a:spcPts val="0"/>
              </a:spcBef>
              <a:spcAft>
                <a:spcPts val="300"/>
              </a:spcAft>
              <a:buSzPct val="100000"/>
              <a:buFont typeface="Arial" panose="020B0604020202020204" pitchFamily="34" charset="0"/>
              <a:buChar char="•"/>
              <a:defRPr lang="en-US" sz="1600" dirty="0"/>
            </a:lvl4pPr>
            <a:lvl5pPr marL="817563" lvl="4" indent="-147638">
              <a:lnSpc>
                <a:spcPct val="100000"/>
              </a:lnSpc>
              <a:spcBef>
                <a:spcPts val="0"/>
              </a:spcBef>
              <a:spcAft>
                <a:spcPts val="300"/>
              </a:spcAft>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377" rtl="0" eaLnBrk="1" fontAlgn="auto" latinLnBrk="0" hangingPunct="1">
              <a:lnSpc>
                <a:spcPct val="100000"/>
              </a:lnSpc>
              <a:spcBef>
                <a:spcPts val="300"/>
              </a:spcBef>
              <a:spcAft>
                <a:spcPts val="300"/>
              </a:spcAft>
              <a:buClr>
                <a:srgbClr val="000000"/>
              </a:buClr>
              <a:buSzTx/>
              <a:buNone/>
              <a:tabLst/>
              <a:defRPr/>
            </a:pPr>
            <a:r>
              <a:rPr kumimoji="0" lang="en-US" sz="1800" b="0" i="0" u="none" strike="noStrike" kern="0" cap="none" spc="0" normalizeH="0" baseline="0" noProof="0" dirty="0">
                <a:ln>
                  <a:noFill/>
                </a:ln>
                <a:solidFill>
                  <a:srgbClr val="09357A"/>
                </a:solidFill>
                <a:effectLst/>
                <a:uLnTx/>
                <a:uFillTx/>
                <a:latin typeface="Calibri"/>
                <a:ea typeface="+mn-ea"/>
                <a:cs typeface="Arial" panose="020B0604020202020204" pitchFamily="34" charset="0"/>
              </a:rPr>
              <a:t>Dharani</a:t>
            </a:r>
          </a:p>
        </p:txBody>
      </p:sp>
      <p:pic>
        <p:nvPicPr>
          <p:cNvPr id="22" name="Picture 6" descr="Profile photo of Sanjiv Koshal">
            <a:extLst>
              <a:ext uri="{FF2B5EF4-FFF2-40B4-BE49-F238E27FC236}">
                <a16:creationId xmlns:a16="http://schemas.microsoft.com/office/drawing/2014/main" id="{4663B61B-3D61-1672-A531-64B12F425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433" y="2266969"/>
            <a:ext cx="1143000" cy="1143000"/>
          </a:xfrm>
          <a:prstGeom prst="rect">
            <a:avLst/>
          </a:prstGeom>
          <a:noFill/>
          <a:ln w="28575">
            <a:solidFill>
              <a:schemeClr val="accent3"/>
            </a:solidFill>
          </a:ln>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B6A4CEB-2FAE-7351-C82E-00ECD8DED677}"/>
              </a:ext>
            </a:extLst>
          </p:cNvPr>
          <p:cNvSpPr txBox="1">
            <a:spLocks/>
          </p:cNvSpPr>
          <p:nvPr/>
        </p:nvSpPr>
        <p:spPr bwMode="gray">
          <a:xfrm>
            <a:off x="1520979" y="3501623"/>
            <a:ext cx="2243180" cy="276999"/>
          </a:xfrm>
          <a:prstGeom prst="rect">
            <a:avLst/>
          </a:prstGeom>
          <a:ln>
            <a:noFill/>
          </a:ln>
        </p:spPr>
        <p:txBody>
          <a:bodyPr vert="horz" wrap="square" lIns="0" tIns="0" rIns="0" bIns="0" rtlCol="0" anchor="b" anchorCtr="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SzPct val="110000"/>
              <a:buFont typeface="Arial" panose="020B0604020202020204" pitchFamily="34" charset="0"/>
              <a:buChar char="‒"/>
              <a:defRPr lang="en-US" sz="1600" dirty="0"/>
            </a:lvl3pPr>
            <a:lvl4pPr marL="598488" lvl="3" indent="-152400">
              <a:lnSpc>
                <a:spcPct val="100000"/>
              </a:lnSpc>
              <a:spcBef>
                <a:spcPts val="0"/>
              </a:spcBef>
              <a:spcAft>
                <a:spcPts val="300"/>
              </a:spcAft>
              <a:buSzPct val="100000"/>
              <a:buFont typeface="Arial" panose="020B0604020202020204" pitchFamily="34" charset="0"/>
              <a:buChar char="•"/>
              <a:defRPr lang="en-US" sz="1600" dirty="0"/>
            </a:lvl4pPr>
            <a:lvl5pPr marL="817563" lvl="4" indent="-147638">
              <a:lnSpc>
                <a:spcPct val="100000"/>
              </a:lnSpc>
              <a:spcBef>
                <a:spcPts val="0"/>
              </a:spcBef>
              <a:spcAft>
                <a:spcPts val="300"/>
              </a:spcAft>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377" rtl="0" eaLnBrk="1" fontAlgn="auto" latinLnBrk="0" hangingPunct="1">
              <a:lnSpc>
                <a:spcPct val="100000"/>
              </a:lnSpc>
              <a:spcBef>
                <a:spcPts val="300"/>
              </a:spcBef>
              <a:spcAft>
                <a:spcPts val="300"/>
              </a:spcAft>
              <a:buClr>
                <a:srgbClr val="000000"/>
              </a:buClr>
              <a:buSzTx/>
              <a:buFont typeface="Segoe UI" panose="020B0502040204020203" pitchFamily="34" charset="0"/>
              <a:buChar char="​"/>
              <a:tabLst/>
              <a:defRPr/>
            </a:pPr>
            <a:r>
              <a:rPr kumimoji="0" lang="en-US" sz="1800" b="0" i="0" u="none" strike="noStrike" kern="0" cap="none" spc="0" normalizeH="0" baseline="0" noProof="0" dirty="0">
                <a:ln>
                  <a:noFill/>
                </a:ln>
                <a:solidFill>
                  <a:srgbClr val="09357A"/>
                </a:solidFill>
                <a:effectLst/>
                <a:uLnTx/>
                <a:uFillTx/>
                <a:latin typeface="Calibri"/>
                <a:ea typeface="+mn-ea"/>
                <a:cs typeface="Arial" panose="020B0604020202020204" pitchFamily="34" charset="0"/>
              </a:rPr>
              <a:t>Professor: Sanjiv Koshal</a:t>
            </a:r>
          </a:p>
        </p:txBody>
      </p:sp>
      <p:pic>
        <p:nvPicPr>
          <p:cNvPr id="13" name="Picture 20" descr="Angel face outline with solid fill">
            <a:extLst>
              <a:ext uri="{FF2B5EF4-FFF2-40B4-BE49-F238E27FC236}">
                <a16:creationId xmlns:a16="http://schemas.microsoft.com/office/drawing/2014/main" id="{02A42E95-E5A3-6872-3BB9-6412A4A3D4D6}"/>
              </a:ext>
            </a:extLst>
          </p:cNvPr>
          <p:cNvPicPr>
            <a:picLocks noChangeAspect="1" noChangeArrowheads="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7152429" y="1789881"/>
            <a:ext cx="1143000" cy="1151267"/>
          </a:xfrm>
          <a:prstGeom prst="rect">
            <a:avLst/>
          </a:prstGeom>
          <a:noFill/>
          <a:ln w="28575">
            <a:solidFill>
              <a:schemeClr val="accent3"/>
            </a:solidFill>
          </a:ln>
        </p:spPr>
      </p:pic>
      <p:pic>
        <p:nvPicPr>
          <p:cNvPr id="7" name="Picture 20" descr="Angel face outline with solid fill">
            <a:extLst>
              <a:ext uri="{FF2B5EF4-FFF2-40B4-BE49-F238E27FC236}">
                <a16:creationId xmlns:a16="http://schemas.microsoft.com/office/drawing/2014/main" id="{DF513391-A5DB-06A6-0987-AEAE8A6BCFFA}"/>
              </a:ext>
            </a:extLst>
          </p:cNvPr>
          <p:cNvPicPr>
            <a:picLocks noChangeAspect="1" noChangeArrowheads="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5395134" y="1798149"/>
            <a:ext cx="1143000" cy="1143000"/>
          </a:xfrm>
          <a:prstGeom prst="rect">
            <a:avLst/>
          </a:prstGeom>
          <a:noFill/>
          <a:ln w="28575">
            <a:solidFill>
              <a:schemeClr val="accent3"/>
            </a:solidFill>
          </a:ln>
        </p:spPr>
      </p:pic>
      <p:pic>
        <p:nvPicPr>
          <p:cNvPr id="2" name="Picture 20" descr="Angel face outline with solid fill">
            <a:extLst>
              <a:ext uri="{FF2B5EF4-FFF2-40B4-BE49-F238E27FC236}">
                <a16:creationId xmlns:a16="http://schemas.microsoft.com/office/drawing/2014/main" id="{39726D1F-B53A-5486-E29B-A017A21C810B}"/>
              </a:ext>
            </a:extLst>
          </p:cNvPr>
          <p:cNvPicPr>
            <a:picLocks noChangeAspect="1" noChangeArrowheads="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8921890" y="1789882"/>
            <a:ext cx="1143000" cy="1143000"/>
          </a:xfrm>
          <a:prstGeom prst="rect">
            <a:avLst/>
          </a:prstGeom>
          <a:noFill/>
          <a:ln w="28575">
            <a:solidFill>
              <a:schemeClr val="accent3"/>
            </a:solidFill>
          </a:ln>
        </p:spPr>
      </p:pic>
      <p:sp>
        <p:nvSpPr>
          <p:cNvPr id="3" name="TextBox 2">
            <a:extLst>
              <a:ext uri="{FF2B5EF4-FFF2-40B4-BE49-F238E27FC236}">
                <a16:creationId xmlns:a16="http://schemas.microsoft.com/office/drawing/2014/main" id="{56E63310-6FCC-E804-33BC-99F0C4D3C49B}"/>
              </a:ext>
            </a:extLst>
          </p:cNvPr>
          <p:cNvSpPr txBox="1">
            <a:spLocks/>
          </p:cNvSpPr>
          <p:nvPr/>
        </p:nvSpPr>
        <p:spPr bwMode="gray">
          <a:xfrm>
            <a:off x="8729472" y="3111100"/>
            <a:ext cx="2018345" cy="276999"/>
          </a:xfrm>
          <a:prstGeom prst="rect">
            <a:avLst/>
          </a:prstGeom>
          <a:ln>
            <a:noFill/>
          </a:ln>
        </p:spPr>
        <p:txBody>
          <a:bodyPr vert="horz" wrap="square" lIns="0" tIns="0" rIns="0" bIns="0" rtlCol="0" anchor="b" anchorCtr="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SzPct val="110000"/>
              <a:buFont typeface="Arial" panose="020B0604020202020204" pitchFamily="34" charset="0"/>
              <a:buChar char="‒"/>
              <a:defRPr lang="en-US" sz="1600" dirty="0"/>
            </a:lvl3pPr>
            <a:lvl4pPr marL="598488" lvl="3" indent="-152400">
              <a:lnSpc>
                <a:spcPct val="100000"/>
              </a:lnSpc>
              <a:spcBef>
                <a:spcPts val="0"/>
              </a:spcBef>
              <a:spcAft>
                <a:spcPts val="300"/>
              </a:spcAft>
              <a:buSzPct val="100000"/>
              <a:buFont typeface="Arial" panose="020B0604020202020204" pitchFamily="34" charset="0"/>
              <a:buChar char="•"/>
              <a:defRPr lang="en-US" sz="1600" dirty="0"/>
            </a:lvl4pPr>
            <a:lvl5pPr marL="817563" lvl="4" indent="-147638">
              <a:lnSpc>
                <a:spcPct val="100000"/>
              </a:lnSpc>
              <a:spcBef>
                <a:spcPts val="0"/>
              </a:spcBef>
              <a:spcAft>
                <a:spcPts val="300"/>
              </a:spcAft>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lgn="ctr" defTabSz="914377">
              <a:buClr>
                <a:srgbClr val="000000"/>
              </a:buClr>
              <a:defRPr/>
            </a:pPr>
            <a:r>
              <a:rPr lang="en-US" sz="1800" kern="0" dirty="0">
                <a:solidFill>
                  <a:srgbClr val="09357A"/>
                </a:solidFill>
                <a:latin typeface="Calibri"/>
              </a:rPr>
              <a:t>Rishika</a:t>
            </a:r>
            <a:endParaRPr kumimoji="0" lang="en-US" sz="1800" b="0" i="0" u="none" strike="noStrike" kern="0" cap="none" spc="0" normalizeH="0" baseline="0" noProof="0" dirty="0">
              <a:ln>
                <a:noFill/>
              </a:ln>
              <a:solidFill>
                <a:srgbClr val="09357A"/>
              </a:solidFill>
              <a:effectLst/>
              <a:uLnTx/>
              <a:uFillTx/>
              <a:latin typeface="Calibri"/>
              <a:ea typeface="+mn-ea"/>
              <a:cs typeface="Arial" panose="020B0604020202020204" pitchFamily="34" charset="0"/>
            </a:endParaRPr>
          </a:p>
        </p:txBody>
      </p:sp>
      <p:sp>
        <p:nvSpPr>
          <p:cNvPr id="6" name="TextBox 5">
            <a:extLst>
              <a:ext uri="{FF2B5EF4-FFF2-40B4-BE49-F238E27FC236}">
                <a16:creationId xmlns:a16="http://schemas.microsoft.com/office/drawing/2014/main" id="{0FC9D993-FB0D-4481-4941-A46CFB7C3439}"/>
              </a:ext>
            </a:extLst>
          </p:cNvPr>
          <p:cNvSpPr txBox="1">
            <a:spLocks/>
          </p:cNvSpPr>
          <p:nvPr/>
        </p:nvSpPr>
        <p:spPr bwMode="gray">
          <a:xfrm>
            <a:off x="8494343" y="5877157"/>
            <a:ext cx="2075432" cy="276999"/>
          </a:xfrm>
          <a:prstGeom prst="rect">
            <a:avLst/>
          </a:prstGeom>
          <a:ln>
            <a:noFill/>
          </a:ln>
        </p:spPr>
        <p:txBody>
          <a:bodyPr vert="horz" wrap="square" lIns="0" tIns="0" rIns="0" bIns="0" rtlCol="0" anchor="b" anchorCtr="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SzPct val="110000"/>
              <a:buFont typeface="Arial" panose="020B0604020202020204" pitchFamily="34" charset="0"/>
              <a:buChar char="‒"/>
              <a:defRPr lang="en-US" sz="1600" dirty="0"/>
            </a:lvl3pPr>
            <a:lvl4pPr marL="598488" lvl="3" indent="-152400">
              <a:lnSpc>
                <a:spcPct val="100000"/>
              </a:lnSpc>
              <a:spcBef>
                <a:spcPts val="0"/>
              </a:spcBef>
              <a:spcAft>
                <a:spcPts val="300"/>
              </a:spcAft>
              <a:buSzPct val="100000"/>
              <a:buFont typeface="Arial" panose="020B0604020202020204" pitchFamily="34" charset="0"/>
              <a:buChar char="•"/>
              <a:defRPr lang="en-US" sz="1600" dirty="0"/>
            </a:lvl4pPr>
            <a:lvl5pPr marL="817563" lvl="4" indent="-147638">
              <a:lnSpc>
                <a:spcPct val="100000"/>
              </a:lnSpc>
              <a:spcBef>
                <a:spcPts val="0"/>
              </a:spcBef>
              <a:spcAft>
                <a:spcPts val="300"/>
              </a:spcAft>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377" rtl="0" eaLnBrk="1" fontAlgn="auto" latinLnBrk="0" hangingPunct="1">
              <a:lnSpc>
                <a:spcPct val="100000"/>
              </a:lnSpc>
              <a:spcBef>
                <a:spcPts val="300"/>
              </a:spcBef>
              <a:spcAft>
                <a:spcPts val="300"/>
              </a:spcAft>
              <a:buClr>
                <a:srgbClr val="000000"/>
              </a:buClr>
              <a:buSzTx/>
              <a:buNone/>
              <a:tabLst/>
              <a:defRPr/>
            </a:pPr>
            <a:r>
              <a:rPr lang="en-US" sz="1800" kern="0" dirty="0">
                <a:solidFill>
                  <a:srgbClr val="09357A"/>
                </a:solidFill>
                <a:latin typeface="Calibri"/>
              </a:rPr>
              <a:t>Sanjeet</a:t>
            </a:r>
            <a:endParaRPr kumimoji="0" lang="en-US" sz="1800" b="0" i="0" u="none" strike="noStrike" kern="0" cap="none" spc="0" normalizeH="0" baseline="0" noProof="0" dirty="0">
              <a:ln>
                <a:noFill/>
              </a:ln>
              <a:solidFill>
                <a:srgbClr val="09357A"/>
              </a:solidFill>
              <a:effectLst/>
              <a:uLnTx/>
              <a:uFillTx/>
              <a:latin typeface="Calibri"/>
              <a:ea typeface="+mn-ea"/>
              <a:cs typeface="Arial" panose="020B0604020202020204" pitchFamily="34" charset="0"/>
            </a:endParaRPr>
          </a:p>
        </p:txBody>
      </p:sp>
      <p:sp>
        <p:nvSpPr>
          <p:cNvPr id="10" name="TextBox 9">
            <a:extLst>
              <a:ext uri="{FF2B5EF4-FFF2-40B4-BE49-F238E27FC236}">
                <a16:creationId xmlns:a16="http://schemas.microsoft.com/office/drawing/2014/main" id="{AE250A6A-9B78-BD26-3E3C-526BD15BA9F3}"/>
              </a:ext>
            </a:extLst>
          </p:cNvPr>
          <p:cNvSpPr txBox="1">
            <a:spLocks/>
          </p:cNvSpPr>
          <p:nvPr/>
        </p:nvSpPr>
        <p:spPr bwMode="gray">
          <a:xfrm>
            <a:off x="6961996" y="5875551"/>
            <a:ext cx="1691640" cy="276999"/>
          </a:xfrm>
          <a:prstGeom prst="rect">
            <a:avLst/>
          </a:prstGeom>
          <a:ln>
            <a:noFill/>
          </a:ln>
        </p:spPr>
        <p:txBody>
          <a:bodyPr vert="horz" wrap="square" lIns="0" tIns="0" rIns="0" bIns="0" rtlCol="0" anchor="b" anchorCtr="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SzPct val="110000"/>
              <a:buFont typeface="Arial" panose="020B0604020202020204" pitchFamily="34" charset="0"/>
              <a:buChar char="‒"/>
              <a:defRPr lang="en-US" sz="1600" dirty="0"/>
            </a:lvl3pPr>
            <a:lvl4pPr marL="598488" lvl="3" indent="-152400">
              <a:lnSpc>
                <a:spcPct val="100000"/>
              </a:lnSpc>
              <a:spcBef>
                <a:spcPts val="0"/>
              </a:spcBef>
              <a:spcAft>
                <a:spcPts val="300"/>
              </a:spcAft>
              <a:buSzPct val="100000"/>
              <a:buFont typeface="Arial" panose="020B0604020202020204" pitchFamily="34" charset="0"/>
              <a:buChar char="•"/>
              <a:defRPr lang="en-US" sz="1600" dirty="0"/>
            </a:lvl4pPr>
            <a:lvl5pPr marL="817563" lvl="4" indent="-147638">
              <a:lnSpc>
                <a:spcPct val="100000"/>
              </a:lnSpc>
              <a:spcBef>
                <a:spcPts val="0"/>
              </a:spcBef>
              <a:spcAft>
                <a:spcPts val="300"/>
              </a:spcAft>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lgn="ctr" defTabSz="914377">
              <a:buClr>
                <a:srgbClr val="000000"/>
              </a:buClr>
              <a:buNone/>
              <a:defRPr/>
            </a:pPr>
            <a:r>
              <a:rPr lang="en-US" sz="1800" kern="0" dirty="0">
                <a:solidFill>
                  <a:srgbClr val="09357A"/>
                </a:solidFill>
                <a:latin typeface="Calibri"/>
              </a:rPr>
              <a:t>SaiKiran</a:t>
            </a:r>
            <a:endParaRPr kumimoji="0" lang="en-US" sz="1800" b="0" i="0" u="none" strike="noStrike" kern="0" cap="none" spc="0" normalizeH="0" baseline="0" noProof="0" dirty="0">
              <a:ln>
                <a:noFill/>
              </a:ln>
              <a:solidFill>
                <a:srgbClr val="09357A"/>
              </a:solidFill>
              <a:effectLst/>
              <a:uLnTx/>
              <a:uFillTx/>
              <a:latin typeface="Calibri"/>
              <a:ea typeface="+mn-ea"/>
              <a:cs typeface="Arial" panose="020B0604020202020204" pitchFamily="34" charset="0"/>
            </a:endParaRPr>
          </a:p>
        </p:txBody>
      </p:sp>
      <p:pic>
        <p:nvPicPr>
          <p:cNvPr id="11" name="Picture 20" descr="Angel face outline with solid fill">
            <a:extLst>
              <a:ext uri="{FF2B5EF4-FFF2-40B4-BE49-F238E27FC236}">
                <a16:creationId xmlns:a16="http://schemas.microsoft.com/office/drawing/2014/main" id="{FFC5938D-8409-CF0F-E606-454974787F89}"/>
              </a:ext>
            </a:extLst>
          </p:cNvPr>
          <p:cNvPicPr>
            <a:picLocks noChangeAspect="1" noChangeArrowheads="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8960560" y="4399639"/>
            <a:ext cx="1143000" cy="1284810"/>
          </a:xfrm>
          <a:prstGeom prst="rect">
            <a:avLst/>
          </a:prstGeom>
          <a:noFill/>
          <a:ln w="28575">
            <a:solidFill>
              <a:schemeClr val="accent3"/>
            </a:solidFill>
          </a:ln>
        </p:spPr>
      </p:pic>
      <p:pic>
        <p:nvPicPr>
          <p:cNvPr id="12" name="Picture 20" descr="Angel face outline with solid fill">
            <a:extLst>
              <a:ext uri="{FF2B5EF4-FFF2-40B4-BE49-F238E27FC236}">
                <a16:creationId xmlns:a16="http://schemas.microsoft.com/office/drawing/2014/main" id="{7D6916D6-E1D9-024E-58B9-80D2AE5951E5}"/>
              </a:ext>
            </a:extLst>
          </p:cNvPr>
          <p:cNvPicPr>
            <a:picLocks noChangeAspect="1" noChangeArrowheads="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7205962" y="4464206"/>
            <a:ext cx="1143000" cy="1143000"/>
          </a:xfrm>
          <a:prstGeom prst="rect">
            <a:avLst/>
          </a:prstGeom>
          <a:noFill/>
          <a:ln w="28575">
            <a:solidFill>
              <a:schemeClr val="accent3"/>
            </a:solidFill>
          </a:ln>
        </p:spPr>
      </p:pic>
      <p:sp>
        <p:nvSpPr>
          <p:cNvPr id="16" name="TextBox 15">
            <a:extLst>
              <a:ext uri="{FF2B5EF4-FFF2-40B4-BE49-F238E27FC236}">
                <a16:creationId xmlns:a16="http://schemas.microsoft.com/office/drawing/2014/main" id="{45246D2B-16CA-7035-2B88-868502DE8592}"/>
              </a:ext>
            </a:extLst>
          </p:cNvPr>
          <p:cNvSpPr txBox="1">
            <a:spLocks/>
          </p:cNvSpPr>
          <p:nvPr/>
        </p:nvSpPr>
        <p:spPr bwMode="gray">
          <a:xfrm>
            <a:off x="5203110" y="5898318"/>
            <a:ext cx="1453896" cy="276999"/>
          </a:xfrm>
          <a:prstGeom prst="rect">
            <a:avLst/>
          </a:prstGeom>
          <a:ln>
            <a:noFill/>
          </a:ln>
        </p:spPr>
        <p:txBody>
          <a:bodyPr vert="horz" wrap="square" lIns="0" tIns="0" rIns="0" bIns="0" rtlCol="0" anchor="b" anchorCtr="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SzPct val="110000"/>
              <a:buFont typeface="Arial" panose="020B0604020202020204" pitchFamily="34" charset="0"/>
              <a:buChar char="‒"/>
              <a:defRPr lang="en-US" sz="1600" dirty="0"/>
            </a:lvl3pPr>
            <a:lvl4pPr marL="598488" lvl="3" indent="-152400">
              <a:lnSpc>
                <a:spcPct val="100000"/>
              </a:lnSpc>
              <a:spcBef>
                <a:spcPts val="0"/>
              </a:spcBef>
              <a:spcAft>
                <a:spcPts val="300"/>
              </a:spcAft>
              <a:buSzPct val="100000"/>
              <a:buFont typeface="Arial" panose="020B0604020202020204" pitchFamily="34" charset="0"/>
              <a:buChar char="•"/>
              <a:defRPr lang="en-US" sz="1600" dirty="0"/>
            </a:lvl4pPr>
            <a:lvl5pPr marL="817563" lvl="4" indent="-147638">
              <a:lnSpc>
                <a:spcPct val="100000"/>
              </a:lnSpc>
              <a:spcBef>
                <a:spcPts val="0"/>
              </a:spcBef>
              <a:spcAft>
                <a:spcPts val="300"/>
              </a:spcAft>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lgn="ctr" defTabSz="914377">
              <a:buClr>
                <a:srgbClr val="000000"/>
              </a:buClr>
              <a:buNone/>
              <a:defRPr/>
            </a:pPr>
            <a:r>
              <a:rPr lang="en-US" sz="1800" kern="0" dirty="0">
                <a:solidFill>
                  <a:srgbClr val="09357A"/>
                </a:solidFill>
                <a:latin typeface="Calibri"/>
              </a:rPr>
              <a:t>Rohini</a:t>
            </a:r>
          </a:p>
        </p:txBody>
      </p:sp>
      <p:pic>
        <p:nvPicPr>
          <p:cNvPr id="15" name="Picture 20" descr="Angel face outline with solid fill">
            <a:extLst>
              <a:ext uri="{FF2B5EF4-FFF2-40B4-BE49-F238E27FC236}">
                <a16:creationId xmlns:a16="http://schemas.microsoft.com/office/drawing/2014/main" id="{BBD8E24C-A1BE-2183-D31F-E717DCBFCCF3}"/>
              </a:ext>
            </a:extLst>
          </p:cNvPr>
          <p:cNvPicPr>
            <a:picLocks noChangeAspect="1" noChangeArrowheads="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5395134" y="4498206"/>
            <a:ext cx="1143000" cy="1143000"/>
          </a:xfrm>
          <a:prstGeom prst="rect">
            <a:avLst/>
          </a:prstGeom>
          <a:noFill/>
          <a:ln w="28575">
            <a:solidFill>
              <a:schemeClr val="accent3"/>
            </a:solidFill>
          </a:ln>
        </p:spPr>
      </p:pic>
      <p:pic>
        <p:nvPicPr>
          <p:cNvPr id="20" name="Picture 19">
            <a:extLst>
              <a:ext uri="{FF2B5EF4-FFF2-40B4-BE49-F238E27FC236}">
                <a16:creationId xmlns:a16="http://schemas.microsoft.com/office/drawing/2014/main" id="{5D76226B-4F85-A151-A4EE-C193880A211A}"/>
              </a:ext>
            </a:extLst>
          </p:cNvPr>
          <p:cNvPicPr>
            <a:picLocks noChangeAspect="1"/>
          </p:cNvPicPr>
          <p:nvPr/>
        </p:nvPicPr>
        <p:blipFill>
          <a:blip r:embed="rId6"/>
          <a:srcRect l="23755" r="20366"/>
          <a:stretch>
            <a:fillRect/>
          </a:stretch>
        </p:blipFill>
        <p:spPr>
          <a:xfrm>
            <a:off x="7252899" y="1801271"/>
            <a:ext cx="947843" cy="1129063"/>
          </a:xfrm>
          <a:prstGeom prst="rect">
            <a:avLst/>
          </a:prstGeom>
        </p:spPr>
      </p:pic>
      <p:pic>
        <p:nvPicPr>
          <p:cNvPr id="24" name="Picture 23">
            <a:extLst>
              <a:ext uri="{FF2B5EF4-FFF2-40B4-BE49-F238E27FC236}">
                <a16:creationId xmlns:a16="http://schemas.microsoft.com/office/drawing/2014/main" id="{88F272CF-B9FA-C9FB-CD91-01DB7121F726}"/>
              </a:ext>
            </a:extLst>
          </p:cNvPr>
          <p:cNvPicPr>
            <a:picLocks noChangeAspect="1"/>
          </p:cNvPicPr>
          <p:nvPr/>
        </p:nvPicPr>
        <p:blipFill>
          <a:blip r:embed="rId7"/>
          <a:srcRect l="13275" r="15291"/>
          <a:stretch>
            <a:fillRect/>
          </a:stretch>
        </p:blipFill>
        <p:spPr>
          <a:xfrm>
            <a:off x="8969642" y="1823370"/>
            <a:ext cx="1036147" cy="1072903"/>
          </a:xfrm>
          <a:prstGeom prst="rect">
            <a:avLst/>
          </a:prstGeom>
        </p:spPr>
      </p:pic>
      <p:pic>
        <p:nvPicPr>
          <p:cNvPr id="26" name="Picture 25">
            <a:extLst>
              <a:ext uri="{FF2B5EF4-FFF2-40B4-BE49-F238E27FC236}">
                <a16:creationId xmlns:a16="http://schemas.microsoft.com/office/drawing/2014/main" id="{016177E7-2D3D-8099-4859-C5A3E74B4250}"/>
              </a:ext>
            </a:extLst>
          </p:cNvPr>
          <p:cNvPicPr>
            <a:picLocks noChangeAspect="1"/>
          </p:cNvPicPr>
          <p:nvPr/>
        </p:nvPicPr>
        <p:blipFill>
          <a:blip r:embed="rId8"/>
          <a:stretch>
            <a:fillRect/>
          </a:stretch>
        </p:blipFill>
        <p:spPr>
          <a:xfrm>
            <a:off x="7261652" y="4464207"/>
            <a:ext cx="1047257" cy="1142999"/>
          </a:xfrm>
          <a:prstGeom prst="rect">
            <a:avLst/>
          </a:prstGeom>
        </p:spPr>
      </p:pic>
      <p:pic>
        <p:nvPicPr>
          <p:cNvPr id="29" name="Picture 28">
            <a:extLst>
              <a:ext uri="{FF2B5EF4-FFF2-40B4-BE49-F238E27FC236}">
                <a16:creationId xmlns:a16="http://schemas.microsoft.com/office/drawing/2014/main" id="{18BEB73F-BD21-4C83-C9B2-9F88CA5E219D}"/>
              </a:ext>
            </a:extLst>
          </p:cNvPr>
          <p:cNvPicPr>
            <a:picLocks noChangeAspect="1"/>
          </p:cNvPicPr>
          <p:nvPr/>
        </p:nvPicPr>
        <p:blipFill>
          <a:blip r:embed="rId9"/>
          <a:stretch>
            <a:fillRect/>
          </a:stretch>
        </p:blipFill>
        <p:spPr>
          <a:xfrm>
            <a:off x="9016790" y="4400998"/>
            <a:ext cx="1048100" cy="1283451"/>
          </a:xfrm>
          <a:prstGeom prst="rect">
            <a:avLst/>
          </a:prstGeom>
        </p:spPr>
      </p:pic>
      <p:pic>
        <p:nvPicPr>
          <p:cNvPr id="14" name="Picture 13">
            <a:extLst>
              <a:ext uri="{FF2B5EF4-FFF2-40B4-BE49-F238E27FC236}">
                <a16:creationId xmlns:a16="http://schemas.microsoft.com/office/drawing/2014/main" id="{64F450E6-2788-0A49-8997-C108D9C2ED74}"/>
              </a:ext>
            </a:extLst>
          </p:cNvPr>
          <p:cNvPicPr>
            <a:picLocks noChangeAspect="1"/>
          </p:cNvPicPr>
          <p:nvPr/>
        </p:nvPicPr>
        <p:blipFill>
          <a:blip r:embed="rId10"/>
          <a:stretch>
            <a:fillRect/>
          </a:stretch>
        </p:blipFill>
        <p:spPr>
          <a:xfrm>
            <a:off x="5489821" y="1823370"/>
            <a:ext cx="979681" cy="1117778"/>
          </a:xfrm>
          <a:prstGeom prst="rect">
            <a:avLst/>
          </a:prstGeom>
        </p:spPr>
      </p:pic>
      <p:pic>
        <p:nvPicPr>
          <p:cNvPr id="18" name="Picture 17">
            <a:extLst>
              <a:ext uri="{FF2B5EF4-FFF2-40B4-BE49-F238E27FC236}">
                <a16:creationId xmlns:a16="http://schemas.microsoft.com/office/drawing/2014/main" id="{93BDD29E-BA71-CA6E-6F16-646AD1C21C00}"/>
              </a:ext>
            </a:extLst>
          </p:cNvPr>
          <p:cNvPicPr>
            <a:picLocks noChangeAspect="1"/>
          </p:cNvPicPr>
          <p:nvPr/>
        </p:nvPicPr>
        <p:blipFill>
          <a:blip r:embed="rId11"/>
          <a:stretch>
            <a:fillRect/>
          </a:stretch>
        </p:blipFill>
        <p:spPr>
          <a:xfrm>
            <a:off x="5489821" y="4527468"/>
            <a:ext cx="979681" cy="1079738"/>
          </a:xfrm>
          <a:prstGeom prst="rect">
            <a:avLst/>
          </a:prstGeom>
        </p:spPr>
      </p:pic>
    </p:spTree>
    <p:extLst>
      <p:ext uri="{BB962C8B-B14F-4D97-AF65-F5344CB8AC3E}">
        <p14:creationId xmlns:p14="http://schemas.microsoft.com/office/powerpoint/2010/main" val="2137842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1F2A5-0A24-7A7B-445B-E417561E9A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DC82FA-6EF4-2CF2-77FE-4160BACABD3E}"/>
              </a:ext>
            </a:extLst>
          </p:cNvPr>
          <p:cNvSpPr>
            <a:spLocks noGrp="1"/>
          </p:cNvSpPr>
          <p:nvPr>
            <p:ph type="title"/>
          </p:nvPr>
        </p:nvSpPr>
        <p:spPr>
          <a:xfrm>
            <a:off x="497378" y="247463"/>
            <a:ext cx="10515600" cy="758378"/>
          </a:xfrm>
        </p:spPr>
        <p:txBody>
          <a:bodyPr>
            <a:normAutofit/>
          </a:bodyPr>
          <a:lstStyle/>
          <a:p>
            <a:r>
              <a:rPr lang="en-US" sz="2900" dirty="0"/>
              <a:t>Usage by specialty</a:t>
            </a:r>
          </a:p>
        </p:txBody>
      </p:sp>
      <p:pic>
        <p:nvPicPr>
          <p:cNvPr id="5" name="Picture 4">
            <a:extLst>
              <a:ext uri="{FF2B5EF4-FFF2-40B4-BE49-F238E27FC236}">
                <a16:creationId xmlns:a16="http://schemas.microsoft.com/office/drawing/2014/main" id="{7ECC5086-22AD-2B59-8661-66F5C794A44E}"/>
              </a:ext>
            </a:extLst>
          </p:cNvPr>
          <p:cNvPicPr>
            <a:picLocks noChangeAspect="1"/>
          </p:cNvPicPr>
          <p:nvPr/>
        </p:nvPicPr>
        <p:blipFill>
          <a:blip r:embed="rId2"/>
          <a:srcRect r="19269"/>
          <a:stretch>
            <a:fillRect/>
          </a:stretch>
        </p:blipFill>
        <p:spPr>
          <a:xfrm>
            <a:off x="1124767" y="1153413"/>
            <a:ext cx="10098404" cy="4966450"/>
          </a:xfrm>
          <a:prstGeom prst="rect">
            <a:avLst/>
          </a:prstGeom>
        </p:spPr>
      </p:pic>
      <p:pic>
        <p:nvPicPr>
          <p:cNvPr id="3" name="Picture 2">
            <a:extLst>
              <a:ext uri="{FF2B5EF4-FFF2-40B4-BE49-F238E27FC236}">
                <a16:creationId xmlns:a16="http://schemas.microsoft.com/office/drawing/2014/main" id="{6961ED2D-3946-8C65-B0F6-B38C4992F95D}"/>
              </a:ext>
            </a:extLst>
          </p:cNvPr>
          <p:cNvPicPr>
            <a:picLocks noChangeAspect="1"/>
          </p:cNvPicPr>
          <p:nvPr/>
        </p:nvPicPr>
        <p:blipFill>
          <a:blip r:embed="rId2"/>
          <a:srcRect l="80701" b="72200"/>
          <a:stretch>
            <a:fillRect/>
          </a:stretch>
        </p:blipFill>
        <p:spPr>
          <a:xfrm>
            <a:off x="9839738" y="5264305"/>
            <a:ext cx="2137877" cy="1222726"/>
          </a:xfrm>
          <a:prstGeom prst="rect">
            <a:avLst/>
          </a:prstGeom>
        </p:spPr>
      </p:pic>
    </p:spTree>
    <p:extLst>
      <p:ext uri="{BB962C8B-B14F-4D97-AF65-F5344CB8AC3E}">
        <p14:creationId xmlns:p14="http://schemas.microsoft.com/office/powerpoint/2010/main" val="598771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B501D-DD09-2E2F-E31A-A2F6C138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E0FD3D-EBEB-5A41-2378-DC17341C7289}"/>
              </a:ext>
            </a:extLst>
          </p:cNvPr>
          <p:cNvSpPr>
            <a:spLocks noGrp="1"/>
          </p:cNvSpPr>
          <p:nvPr>
            <p:ph type="title"/>
          </p:nvPr>
        </p:nvSpPr>
        <p:spPr>
          <a:xfrm>
            <a:off x="497378" y="247463"/>
            <a:ext cx="10515600" cy="758378"/>
          </a:xfrm>
        </p:spPr>
        <p:txBody>
          <a:bodyPr>
            <a:normAutofit fontScale="90000"/>
          </a:bodyPr>
          <a:lstStyle/>
          <a:p>
            <a:r>
              <a:rPr lang="en-US" sz="3200" dirty="0"/>
              <a:t>Usage by specialty – top 5 market share losing territories</a:t>
            </a:r>
          </a:p>
        </p:txBody>
      </p:sp>
      <p:pic>
        <p:nvPicPr>
          <p:cNvPr id="5" name="Picture 4">
            <a:extLst>
              <a:ext uri="{FF2B5EF4-FFF2-40B4-BE49-F238E27FC236}">
                <a16:creationId xmlns:a16="http://schemas.microsoft.com/office/drawing/2014/main" id="{EC536F23-F4C2-58D4-5238-AAB53663555F}"/>
              </a:ext>
            </a:extLst>
          </p:cNvPr>
          <p:cNvPicPr>
            <a:picLocks noChangeAspect="1"/>
          </p:cNvPicPr>
          <p:nvPr/>
        </p:nvPicPr>
        <p:blipFill>
          <a:blip r:embed="rId2"/>
          <a:srcRect r="19269"/>
          <a:stretch>
            <a:fillRect/>
          </a:stretch>
        </p:blipFill>
        <p:spPr>
          <a:xfrm>
            <a:off x="1143000" y="1125584"/>
            <a:ext cx="10226727" cy="5029560"/>
          </a:xfrm>
          <a:prstGeom prst="rect">
            <a:avLst/>
          </a:prstGeom>
        </p:spPr>
      </p:pic>
      <p:pic>
        <p:nvPicPr>
          <p:cNvPr id="3" name="Picture 2">
            <a:extLst>
              <a:ext uri="{FF2B5EF4-FFF2-40B4-BE49-F238E27FC236}">
                <a16:creationId xmlns:a16="http://schemas.microsoft.com/office/drawing/2014/main" id="{6D854DA4-75A7-AE14-1083-279C82E5E3D1}"/>
              </a:ext>
            </a:extLst>
          </p:cNvPr>
          <p:cNvPicPr>
            <a:picLocks noChangeAspect="1"/>
          </p:cNvPicPr>
          <p:nvPr/>
        </p:nvPicPr>
        <p:blipFill>
          <a:blip r:embed="rId2"/>
          <a:srcRect l="80701" b="72200"/>
          <a:stretch>
            <a:fillRect/>
          </a:stretch>
        </p:blipFill>
        <p:spPr>
          <a:xfrm>
            <a:off x="9839738" y="5264305"/>
            <a:ext cx="2137877" cy="1222726"/>
          </a:xfrm>
          <a:prstGeom prst="rect">
            <a:avLst/>
          </a:prstGeom>
        </p:spPr>
      </p:pic>
    </p:spTree>
    <p:extLst>
      <p:ext uri="{BB962C8B-B14F-4D97-AF65-F5344CB8AC3E}">
        <p14:creationId xmlns:p14="http://schemas.microsoft.com/office/powerpoint/2010/main" val="3496010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A786-54A2-2A4C-F3FC-251A2254D5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B8CE63-FE8E-4BF1-3EC8-85958D23CA7C}"/>
              </a:ext>
            </a:extLst>
          </p:cNvPr>
          <p:cNvSpPr>
            <a:spLocks noGrp="1"/>
          </p:cNvSpPr>
          <p:nvPr>
            <p:ph type="title"/>
          </p:nvPr>
        </p:nvSpPr>
        <p:spPr>
          <a:xfrm>
            <a:off x="497378" y="247462"/>
            <a:ext cx="10773596" cy="786207"/>
          </a:xfrm>
        </p:spPr>
        <p:txBody>
          <a:bodyPr vert="horz" lIns="91440" tIns="45720" rIns="91440" bIns="45720" rtlCol="0" anchor="t">
            <a:normAutofit fontScale="90000"/>
          </a:bodyPr>
          <a:lstStyle/>
          <a:p>
            <a:r>
              <a:rPr lang="en-US" sz="3200" dirty="0"/>
              <a:t>Circulatory system ICD procedures see highest usage of anesthesia products over the years</a:t>
            </a:r>
          </a:p>
        </p:txBody>
      </p:sp>
      <p:pic>
        <p:nvPicPr>
          <p:cNvPr id="3" name="Picture 2">
            <a:extLst>
              <a:ext uri="{FF2B5EF4-FFF2-40B4-BE49-F238E27FC236}">
                <a16:creationId xmlns:a16="http://schemas.microsoft.com/office/drawing/2014/main" id="{AAF2325A-951D-1839-EBB7-9373DA1B4B2D}"/>
              </a:ext>
            </a:extLst>
          </p:cNvPr>
          <p:cNvPicPr>
            <a:picLocks noChangeAspect="1"/>
          </p:cNvPicPr>
          <p:nvPr/>
        </p:nvPicPr>
        <p:blipFill>
          <a:blip r:embed="rId2"/>
          <a:srcRect b="4804"/>
          <a:stretch>
            <a:fillRect/>
          </a:stretch>
        </p:blipFill>
        <p:spPr>
          <a:xfrm>
            <a:off x="1650388" y="1659835"/>
            <a:ext cx="7941554" cy="4542183"/>
          </a:xfrm>
          <a:prstGeom prst="rect">
            <a:avLst/>
          </a:prstGeom>
        </p:spPr>
      </p:pic>
    </p:spTree>
    <p:extLst>
      <p:ext uri="{BB962C8B-B14F-4D97-AF65-F5344CB8AC3E}">
        <p14:creationId xmlns:p14="http://schemas.microsoft.com/office/powerpoint/2010/main" val="958411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5E917-FBCD-3304-BDE4-C59362A422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FF4BD3-0A78-DF70-6930-591FE959E404}"/>
              </a:ext>
            </a:extLst>
          </p:cNvPr>
          <p:cNvSpPr>
            <a:spLocks noGrp="1"/>
          </p:cNvSpPr>
          <p:nvPr>
            <p:ph type="title"/>
          </p:nvPr>
        </p:nvSpPr>
        <p:spPr>
          <a:xfrm>
            <a:off x="497378" y="247463"/>
            <a:ext cx="10515600" cy="758378"/>
          </a:xfrm>
        </p:spPr>
        <p:txBody>
          <a:bodyPr vert="horz" lIns="91440" tIns="45720" rIns="91440" bIns="45720" rtlCol="0" anchor="t">
            <a:normAutofit fontScale="90000"/>
          </a:bodyPr>
          <a:lstStyle/>
          <a:p>
            <a:r>
              <a:rPr lang="en-US" sz="3200" dirty="0"/>
              <a:t>There is high erosion of market share to fentanyl and propofol across ICD codes</a:t>
            </a:r>
          </a:p>
        </p:txBody>
      </p:sp>
      <p:pic>
        <p:nvPicPr>
          <p:cNvPr id="4" name="Picture 3">
            <a:extLst>
              <a:ext uri="{FF2B5EF4-FFF2-40B4-BE49-F238E27FC236}">
                <a16:creationId xmlns:a16="http://schemas.microsoft.com/office/drawing/2014/main" id="{BEDC9074-9389-5A4E-DA08-799B59F721F9}"/>
              </a:ext>
            </a:extLst>
          </p:cNvPr>
          <p:cNvPicPr>
            <a:picLocks noChangeAspect="1"/>
          </p:cNvPicPr>
          <p:nvPr/>
        </p:nvPicPr>
        <p:blipFill>
          <a:blip r:embed="rId2"/>
          <a:srcRect r="19770" b="341"/>
          <a:stretch>
            <a:fillRect/>
          </a:stretch>
        </p:blipFill>
        <p:spPr>
          <a:xfrm>
            <a:off x="1023882" y="1600200"/>
            <a:ext cx="10144235" cy="5257800"/>
          </a:xfrm>
          <a:prstGeom prst="rect">
            <a:avLst/>
          </a:prstGeom>
        </p:spPr>
      </p:pic>
      <p:pic>
        <p:nvPicPr>
          <p:cNvPr id="3" name="Picture 2">
            <a:extLst>
              <a:ext uri="{FF2B5EF4-FFF2-40B4-BE49-F238E27FC236}">
                <a16:creationId xmlns:a16="http://schemas.microsoft.com/office/drawing/2014/main" id="{CF15AC13-59FE-3BAC-F0B0-24BD6B96CD1C}"/>
              </a:ext>
            </a:extLst>
          </p:cNvPr>
          <p:cNvPicPr>
            <a:picLocks noChangeAspect="1"/>
          </p:cNvPicPr>
          <p:nvPr/>
        </p:nvPicPr>
        <p:blipFill>
          <a:blip r:embed="rId2"/>
          <a:srcRect l="80387" t="3671" b="69120"/>
          <a:stretch>
            <a:fillRect/>
          </a:stretch>
        </p:blipFill>
        <p:spPr>
          <a:xfrm>
            <a:off x="9982795" y="5546033"/>
            <a:ext cx="2060366" cy="1192697"/>
          </a:xfrm>
          <a:prstGeom prst="rect">
            <a:avLst/>
          </a:prstGeom>
        </p:spPr>
      </p:pic>
    </p:spTree>
    <p:extLst>
      <p:ext uri="{BB962C8B-B14F-4D97-AF65-F5344CB8AC3E}">
        <p14:creationId xmlns:p14="http://schemas.microsoft.com/office/powerpoint/2010/main" val="2727395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060AD-8D77-DB13-3D8A-BD0C32F1E7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02B47-1806-E018-0570-75582CF07674}"/>
              </a:ext>
            </a:extLst>
          </p:cNvPr>
          <p:cNvSpPr>
            <a:spLocks noGrp="1"/>
          </p:cNvSpPr>
          <p:nvPr>
            <p:ph type="title"/>
          </p:nvPr>
        </p:nvSpPr>
        <p:spPr>
          <a:xfrm>
            <a:off x="497378" y="247463"/>
            <a:ext cx="10515600" cy="758378"/>
          </a:xfrm>
        </p:spPr>
        <p:txBody>
          <a:bodyPr vert="horz" lIns="91440" tIns="45720" rIns="91440" bIns="45720" rtlCol="0" anchor="t">
            <a:normAutofit fontScale="90000"/>
          </a:bodyPr>
          <a:lstStyle/>
          <a:p>
            <a:r>
              <a:rPr lang="en-US" sz="3200" dirty="0"/>
              <a:t>We see almost similar new to brand </a:t>
            </a:r>
            <a:r>
              <a:rPr lang="en-US" sz="3200" dirty="0" err="1"/>
              <a:t>rx</a:t>
            </a:r>
            <a:r>
              <a:rPr lang="en-US" sz="3200" dirty="0"/>
              <a:t> by hcps for both midazolam and fentanyl </a:t>
            </a:r>
          </a:p>
        </p:txBody>
      </p:sp>
      <p:pic>
        <p:nvPicPr>
          <p:cNvPr id="3" name="Picture 2">
            <a:extLst>
              <a:ext uri="{FF2B5EF4-FFF2-40B4-BE49-F238E27FC236}">
                <a16:creationId xmlns:a16="http://schemas.microsoft.com/office/drawing/2014/main" id="{472B5159-1DD0-743C-7AC9-9DB815470C6F}"/>
              </a:ext>
            </a:extLst>
          </p:cNvPr>
          <p:cNvPicPr>
            <a:picLocks noChangeAspect="1"/>
          </p:cNvPicPr>
          <p:nvPr/>
        </p:nvPicPr>
        <p:blipFill>
          <a:blip r:embed="rId2"/>
          <a:stretch>
            <a:fillRect/>
          </a:stretch>
        </p:blipFill>
        <p:spPr>
          <a:xfrm>
            <a:off x="2242458" y="1684990"/>
            <a:ext cx="7340346" cy="4383405"/>
          </a:xfrm>
          <a:prstGeom prst="rect">
            <a:avLst/>
          </a:prstGeom>
        </p:spPr>
      </p:pic>
    </p:spTree>
    <p:extLst>
      <p:ext uri="{BB962C8B-B14F-4D97-AF65-F5344CB8AC3E}">
        <p14:creationId xmlns:p14="http://schemas.microsoft.com/office/powerpoint/2010/main" val="37825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87D9F-DA94-15CB-2475-195FBA62A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0B99A6-C7A4-DF91-0BBA-9D602E643EDC}"/>
              </a:ext>
            </a:extLst>
          </p:cNvPr>
          <p:cNvSpPr>
            <a:spLocks noGrp="1"/>
          </p:cNvSpPr>
          <p:nvPr>
            <p:ph type="title"/>
          </p:nvPr>
        </p:nvSpPr>
        <p:spPr>
          <a:xfrm>
            <a:off x="497378" y="247463"/>
            <a:ext cx="10515600" cy="758378"/>
          </a:xfrm>
        </p:spPr>
        <p:txBody>
          <a:bodyPr vert="horz" lIns="91440" tIns="45720" rIns="91440" bIns="45720" rtlCol="0" anchor="t">
            <a:normAutofit fontScale="90000"/>
          </a:bodyPr>
          <a:lstStyle/>
          <a:p>
            <a:r>
              <a:rPr lang="en-US" sz="3200" dirty="0"/>
              <a:t>… however, we see that continuing writers of Fentanyl are higher  </a:t>
            </a:r>
          </a:p>
        </p:txBody>
      </p:sp>
      <p:pic>
        <p:nvPicPr>
          <p:cNvPr id="4" name="Picture 3">
            <a:extLst>
              <a:ext uri="{FF2B5EF4-FFF2-40B4-BE49-F238E27FC236}">
                <a16:creationId xmlns:a16="http://schemas.microsoft.com/office/drawing/2014/main" id="{F406EFA3-8791-4653-DBD9-5EE6814A2855}"/>
              </a:ext>
            </a:extLst>
          </p:cNvPr>
          <p:cNvPicPr>
            <a:picLocks noChangeAspect="1"/>
          </p:cNvPicPr>
          <p:nvPr/>
        </p:nvPicPr>
        <p:blipFill>
          <a:blip r:embed="rId2"/>
          <a:stretch>
            <a:fillRect/>
          </a:stretch>
        </p:blipFill>
        <p:spPr>
          <a:xfrm>
            <a:off x="2181480" y="1408339"/>
            <a:ext cx="7315200" cy="4293030"/>
          </a:xfrm>
          <a:prstGeom prst="rect">
            <a:avLst/>
          </a:prstGeom>
        </p:spPr>
      </p:pic>
      <p:sp>
        <p:nvSpPr>
          <p:cNvPr id="5" name="TextBox 4">
            <a:extLst>
              <a:ext uri="{FF2B5EF4-FFF2-40B4-BE49-F238E27FC236}">
                <a16:creationId xmlns:a16="http://schemas.microsoft.com/office/drawing/2014/main" id="{043FAA7B-3954-288A-0F5A-6EEC5551A6C3}"/>
              </a:ext>
            </a:extLst>
          </p:cNvPr>
          <p:cNvSpPr txBox="1"/>
          <p:nvPr/>
        </p:nvSpPr>
        <p:spPr>
          <a:xfrm>
            <a:off x="729341" y="5701369"/>
            <a:ext cx="11277601" cy="584775"/>
          </a:xfrm>
          <a:prstGeom prst="rect">
            <a:avLst/>
          </a:prstGeom>
          <a:noFill/>
        </p:spPr>
        <p:txBody>
          <a:bodyPr wrap="square">
            <a:spAutoFit/>
          </a:bodyPr>
          <a:lstStyle/>
          <a:p>
            <a:r>
              <a:rPr lang="en-US" sz="1600" dirty="0"/>
              <a:t>Product 2 continues to generate new-to-brand writers, but fails to retain them as continuing prescribers. In contrast, Product 3’s growth is driven by stronger writer retention rather than acquisition</a:t>
            </a:r>
          </a:p>
        </p:txBody>
      </p:sp>
    </p:spTree>
    <p:extLst>
      <p:ext uri="{BB962C8B-B14F-4D97-AF65-F5344CB8AC3E}">
        <p14:creationId xmlns:p14="http://schemas.microsoft.com/office/powerpoint/2010/main" val="405526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5BF5D-3166-C8E9-2796-E892D4830C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0C407F-7CF0-CA53-56C5-E5362AD849A5}"/>
              </a:ext>
            </a:extLst>
          </p:cNvPr>
          <p:cNvSpPr>
            <a:spLocks noGrp="1"/>
          </p:cNvSpPr>
          <p:nvPr>
            <p:ph type="title"/>
          </p:nvPr>
        </p:nvSpPr>
        <p:spPr>
          <a:xfrm>
            <a:off x="497378" y="247463"/>
            <a:ext cx="10515600" cy="758378"/>
          </a:xfrm>
        </p:spPr>
        <p:txBody>
          <a:bodyPr vert="horz" lIns="91440" tIns="45720" rIns="91440" bIns="45720" rtlCol="0" anchor="t">
            <a:normAutofit fontScale="90000"/>
          </a:bodyPr>
          <a:lstStyle/>
          <a:p>
            <a:r>
              <a:rPr lang="en-US" sz="3200" dirty="0"/>
              <a:t>Product 2 is losing not because of awareness, but because of post-trial abandonment:</a:t>
            </a:r>
          </a:p>
        </p:txBody>
      </p:sp>
      <p:pic>
        <p:nvPicPr>
          <p:cNvPr id="3" name="Picture 2">
            <a:extLst>
              <a:ext uri="{FF2B5EF4-FFF2-40B4-BE49-F238E27FC236}">
                <a16:creationId xmlns:a16="http://schemas.microsoft.com/office/drawing/2014/main" id="{1C091C36-ECBF-6422-3D98-26E10671AAEE}"/>
              </a:ext>
            </a:extLst>
          </p:cNvPr>
          <p:cNvPicPr>
            <a:picLocks noChangeAspect="1"/>
          </p:cNvPicPr>
          <p:nvPr/>
        </p:nvPicPr>
        <p:blipFill>
          <a:blip r:embed="rId2"/>
          <a:stretch>
            <a:fillRect/>
          </a:stretch>
        </p:blipFill>
        <p:spPr>
          <a:xfrm>
            <a:off x="1666876" y="1633538"/>
            <a:ext cx="8648700" cy="4258830"/>
          </a:xfrm>
          <a:prstGeom prst="rect">
            <a:avLst/>
          </a:prstGeom>
        </p:spPr>
      </p:pic>
    </p:spTree>
    <p:extLst>
      <p:ext uri="{BB962C8B-B14F-4D97-AF65-F5344CB8AC3E}">
        <p14:creationId xmlns:p14="http://schemas.microsoft.com/office/powerpoint/2010/main" val="1433553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FC9E3-BC66-8268-6A9C-B0A8F60E28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F46B5F-107F-D2F1-4D97-D2486F1FC49A}"/>
              </a:ext>
            </a:extLst>
          </p:cNvPr>
          <p:cNvSpPr>
            <a:spLocks noGrp="1"/>
          </p:cNvSpPr>
          <p:nvPr>
            <p:ph type="title"/>
          </p:nvPr>
        </p:nvSpPr>
        <p:spPr>
          <a:xfrm>
            <a:off x="497378" y="247463"/>
            <a:ext cx="10515600" cy="758378"/>
          </a:xfrm>
        </p:spPr>
        <p:txBody>
          <a:bodyPr vert="horz" lIns="91440" tIns="45720" rIns="91440" bIns="45720" rtlCol="0" anchor="t">
            <a:normAutofit fontScale="90000"/>
          </a:bodyPr>
          <a:lstStyle/>
          <a:p>
            <a:r>
              <a:rPr lang="en-US" sz="3200" dirty="0"/>
              <a:t>..however, we believe with the right interventions, this can be salvaged</a:t>
            </a:r>
          </a:p>
        </p:txBody>
      </p:sp>
      <p:sp>
        <p:nvSpPr>
          <p:cNvPr id="5" name="TextBox 4">
            <a:extLst>
              <a:ext uri="{FF2B5EF4-FFF2-40B4-BE49-F238E27FC236}">
                <a16:creationId xmlns:a16="http://schemas.microsoft.com/office/drawing/2014/main" id="{DD56B549-66A9-64A5-46AC-7CCC02E2A949}"/>
              </a:ext>
            </a:extLst>
          </p:cNvPr>
          <p:cNvSpPr txBox="1"/>
          <p:nvPr/>
        </p:nvSpPr>
        <p:spPr>
          <a:xfrm>
            <a:off x="497379" y="2524750"/>
            <a:ext cx="3948222" cy="1569660"/>
          </a:xfrm>
          <a:prstGeom prst="rect">
            <a:avLst/>
          </a:prstGeom>
          <a:solidFill>
            <a:schemeClr val="accent5">
              <a:lumMod val="50000"/>
            </a:schemeClr>
          </a:solidFill>
        </p:spPr>
        <p:txBody>
          <a:bodyPr wrap="square">
            <a:spAutoFit/>
          </a:bodyPr>
          <a:lstStyle/>
          <a:p>
            <a:pPr>
              <a:buNone/>
            </a:pPr>
            <a:r>
              <a:rPr lang="en-US" sz="1600" dirty="0">
                <a:solidFill>
                  <a:schemeClr val="bg1"/>
                </a:solidFill>
              </a:rPr>
              <a:t>1 claim → “one-and-done” (trial failure) </a:t>
            </a:r>
          </a:p>
          <a:p>
            <a:pPr>
              <a:buNone/>
            </a:pPr>
            <a:endParaRPr lang="en-US" sz="1600" dirty="0">
              <a:solidFill>
                <a:schemeClr val="bg1"/>
              </a:solidFill>
            </a:endParaRPr>
          </a:p>
          <a:p>
            <a:pPr>
              <a:buNone/>
            </a:pPr>
            <a:r>
              <a:rPr lang="en-US" sz="1600" dirty="0">
                <a:solidFill>
                  <a:schemeClr val="bg1"/>
                </a:solidFill>
              </a:rPr>
              <a:t>2 claims → partial conversion, still </a:t>
            </a:r>
          </a:p>
          <a:p>
            <a:pPr>
              <a:buNone/>
            </a:pPr>
            <a:r>
              <a:rPr lang="en-US" sz="1600" dirty="0">
                <a:solidFill>
                  <a:schemeClr val="bg1"/>
                </a:solidFill>
              </a:rPr>
              <a:t>recoverable / Salvageable </a:t>
            </a:r>
          </a:p>
          <a:p>
            <a:pPr>
              <a:buNone/>
            </a:pPr>
            <a:endParaRPr lang="en-US" sz="1600" dirty="0">
              <a:solidFill>
                <a:schemeClr val="bg1"/>
              </a:solidFill>
            </a:endParaRPr>
          </a:p>
          <a:p>
            <a:pPr>
              <a:buNone/>
            </a:pPr>
            <a:r>
              <a:rPr lang="en-US" sz="1600" dirty="0">
                <a:solidFill>
                  <a:schemeClr val="bg1"/>
                </a:solidFill>
              </a:rPr>
              <a:t>≥3 claims → already adopted</a:t>
            </a:r>
          </a:p>
        </p:txBody>
      </p:sp>
      <p:sp>
        <p:nvSpPr>
          <p:cNvPr id="6" name="Triangle 5">
            <a:extLst>
              <a:ext uri="{FF2B5EF4-FFF2-40B4-BE49-F238E27FC236}">
                <a16:creationId xmlns:a16="http://schemas.microsoft.com/office/drawing/2014/main" id="{4E45E16C-48A5-62A2-1582-3C61FAEBBB96}"/>
              </a:ext>
            </a:extLst>
          </p:cNvPr>
          <p:cNvSpPr/>
          <p:nvPr/>
        </p:nvSpPr>
        <p:spPr>
          <a:xfrm rot="5400000">
            <a:off x="4177024" y="3408119"/>
            <a:ext cx="1230086" cy="295364"/>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4122B61-037E-C1B7-354B-6EF1DBB07226}"/>
              </a:ext>
            </a:extLst>
          </p:cNvPr>
          <p:cNvSpPr txBox="1"/>
          <p:nvPr/>
        </p:nvSpPr>
        <p:spPr>
          <a:xfrm>
            <a:off x="609600" y="5902009"/>
            <a:ext cx="11299371" cy="338554"/>
          </a:xfrm>
          <a:prstGeom prst="rect">
            <a:avLst/>
          </a:prstGeom>
          <a:noFill/>
        </p:spPr>
        <p:txBody>
          <a:bodyPr wrap="square">
            <a:spAutoFit/>
          </a:bodyPr>
          <a:lstStyle/>
          <a:p>
            <a:pPr>
              <a:buNone/>
            </a:pPr>
            <a:r>
              <a:rPr lang="en-US" sz="1600" dirty="0"/>
              <a:t>In 2018, ~25% of Product 2 writers are salvageable — representing the highest-ROI conversion opportunity.</a:t>
            </a:r>
          </a:p>
        </p:txBody>
      </p:sp>
      <p:pic>
        <p:nvPicPr>
          <p:cNvPr id="9" name="Picture 8">
            <a:extLst>
              <a:ext uri="{FF2B5EF4-FFF2-40B4-BE49-F238E27FC236}">
                <a16:creationId xmlns:a16="http://schemas.microsoft.com/office/drawing/2014/main" id="{B643779A-5C11-C528-CFC6-D14848E11AF5}"/>
              </a:ext>
            </a:extLst>
          </p:cNvPr>
          <p:cNvPicPr>
            <a:picLocks noChangeAspect="1"/>
          </p:cNvPicPr>
          <p:nvPr/>
        </p:nvPicPr>
        <p:blipFill>
          <a:blip r:embed="rId2"/>
          <a:stretch>
            <a:fillRect/>
          </a:stretch>
        </p:blipFill>
        <p:spPr>
          <a:xfrm>
            <a:off x="4939749" y="1832486"/>
            <a:ext cx="7109242" cy="3698842"/>
          </a:xfrm>
          <a:prstGeom prst="rect">
            <a:avLst/>
          </a:prstGeom>
        </p:spPr>
      </p:pic>
    </p:spTree>
    <p:extLst>
      <p:ext uri="{BB962C8B-B14F-4D97-AF65-F5344CB8AC3E}">
        <p14:creationId xmlns:p14="http://schemas.microsoft.com/office/powerpoint/2010/main" val="804258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B9A4A-895A-3394-2DF4-6B6685CEAD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BC2BE9-BDF0-1C4C-B7A5-5491C6364E14}"/>
              </a:ext>
            </a:extLst>
          </p:cNvPr>
          <p:cNvSpPr>
            <a:spLocks noGrp="1"/>
          </p:cNvSpPr>
          <p:nvPr>
            <p:ph type="title"/>
          </p:nvPr>
        </p:nvSpPr>
        <p:spPr>
          <a:xfrm>
            <a:off x="497378" y="247463"/>
            <a:ext cx="10515600" cy="758378"/>
          </a:xfrm>
        </p:spPr>
        <p:txBody>
          <a:bodyPr vert="horz" lIns="91440" tIns="45720" rIns="91440" bIns="45720" rtlCol="0" anchor="t">
            <a:normAutofit/>
          </a:bodyPr>
          <a:lstStyle/>
          <a:p>
            <a:r>
              <a:rPr lang="en-US" sz="3200" dirty="0"/>
              <a:t>Territory execution diagnostic (2018)</a:t>
            </a:r>
          </a:p>
        </p:txBody>
      </p:sp>
      <p:pic>
        <p:nvPicPr>
          <p:cNvPr id="4" name="Picture 3">
            <a:extLst>
              <a:ext uri="{FF2B5EF4-FFF2-40B4-BE49-F238E27FC236}">
                <a16:creationId xmlns:a16="http://schemas.microsoft.com/office/drawing/2014/main" id="{6E1F4361-B877-582A-38EB-1FB690B714D3}"/>
              </a:ext>
            </a:extLst>
          </p:cNvPr>
          <p:cNvPicPr>
            <a:picLocks noChangeAspect="1"/>
          </p:cNvPicPr>
          <p:nvPr/>
        </p:nvPicPr>
        <p:blipFill>
          <a:blip r:embed="rId2"/>
          <a:stretch>
            <a:fillRect/>
          </a:stretch>
        </p:blipFill>
        <p:spPr>
          <a:xfrm>
            <a:off x="1513114" y="924963"/>
            <a:ext cx="8697686" cy="5204498"/>
          </a:xfrm>
          <a:prstGeom prst="rect">
            <a:avLst/>
          </a:prstGeom>
        </p:spPr>
      </p:pic>
    </p:spTree>
    <p:extLst>
      <p:ext uri="{BB962C8B-B14F-4D97-AF65-F5344CB8AC3E}">
        <p14:creationId xmlns:p14="http://schemas.microsoft.com/office/powerpoint/2010/main" val="2803576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71E70-88FD-3896-1A55-6D38CF09FA55}"/>
            </a:ext>
          </a:extLst>
        </p:cNvPr>
        <p:cNvGrpSpPr/>
        <p:nvPr/>
      </p:nvGrpSpPr>
      <p:grpSpPr>
        <a:xfrm>
          <a:off x="0" y="0"/>
          <a:ext cx="0" cy="0"/>
          <a:chOff x="0" y="0"/>
          <a:chExt cx="0" cy="0"/>
        </a:xfrm>
      </p:grpSpPr>
      <p:sp>
        <p:nvSpPr>
          <p:cNvPr id="10" name="Slide Number Placeholder 1">
            <a:extLst>
              <a:ext uri="{FF2B5EF4-FFF2-40B4-BE49-F238E27FC236}">
                <a16:creationId xmlns:a16="http://schemas.microsoft.com/office/drawing/2014/main" id="{06E3723F-EE27-17AB-529A-3D0C312F511D}"/>
              </a:ext>
            </a:extLst>
          </p:cNvPr>
          <p:cNvSpPr>
            <a:spLocks noGrp="1"/>
          </p:cNvSpPr>
          <p:nvPr>
            <p:ph type="sldNum" sz="quarter" idx="12"/>
          </p:nvPr>
        </p:nvSpPr>
        <p:spPr>
          <a:xfrm>
            <a:off x="9375913" y="6276840"/>
            <a:ext cx="2743200" cy="365125"/>
          </a:xfrm>
        </p:spPr>
        <p:txBody>
          <a:bodyPr/>
          <a:lstStyle/>
          <a:p>
            <a:pPr>
              <a:spcAft>
                <a:spcPts val="600"/>
              </a:spcAft>
            </a:pPr>
            <a:fld id="{4267CD5E-26CF-4249-8540-BB1D07FD4227}" type="slidenum">
              <a:rPr lang="en-US" smtClean="0"/>
              <a:pPr>
                <a:spcAft>
                  <a:spcPts val="600"/>
                </a:spcAft>
              </a:pPr>
              <a:t>29</a:t>
            </a:fld>
            <a:endParaRPr lang="en-US"/>
          </a:p>
        </p:txBody>
      </p:sp>
      <p:sp>
        <p:nvSpPr>
          <p:cNvPr id="2" name="Title 1">
            <a:extLst>
              <a:ext uri="{FF2B5EF4-FFF2-40B4-BE49-F238E27FC236}">
                <a16:creationId xmlns:a16="http://schemas.microsoft.com/office/drawing/2014/main" id="{AF9EBFD0-F1AE-5788-3B2E-BD9197AFACDA}"/>
              </a:ext>
            </a:extLst>
          </p:cNvPr>
          <p:cNvSpPr>
            <a:spLocks noGrp="1"/>
          </p:cNvSpPr>
          <p:nvPr>
            <p:ph type="title"/>
          </p:nvPr>
        </p:nvSpPr>
        <p:spPr>
          <a:xfrm>
            <a:off x="514145" y="422272"/>
            <a:ext cx="6690305" cy="530228"/>
          </a:xfrm>
        </p:spPr>
        <p:txBody>
          <a:bodyPr vert="horz" lIns="91440" tIns="45720" rIns="91440" bIns="45720" rtlCol="0" anchor="t">
            <a:normAutofit fontScale="90000"/>
          </a:bodyPr>
          <a:lstStyle/>
          <a:p>
            <a:r>
              <a:rPr lang="en-US" dirty="0"/>
              <a:t>Recommendations</a:t>
            </a:r>
          </a:p>
        </p:txBody>
      </p:sp>
      <p:graphicFrame>
        <p:nvGraphicFramePr>
          <p:cNvPr id="6" name="TextBox 3">
            <a:extLst>
              <a:ext uri="{FF2B5EF4-FFF2-40B4-BE49-F238E27FC236}">
                <a16:creationId xmlns:a16="http://schemas.microsoft.com/office/drawing/2014/main" id="{13C063F3-63FA-83E3-A1AE-0D57230F873E}"/>
              </a:ext>
            </a:extLst>
          </p:cNvPr>
          <p:cNvGraphicFramePr/>
          <p:nvPr>
            <p:extLst>
              <p:ext uri="{D42A27DB-BD31-4B8C-83A1-F6EECF244321}">
                <p14:modId xmlns:p14="http://schemas.microsoft.com/office/powerpoint/2010/main" val="2131735614"/>
              </p:ext>
            </p:extLst>
          </p:nvPr>
        </p:nvGraphicFramePr>
        <p:xfrm>
          <a:off x="2350536" y="1023756"/>
          <a:ext cx="912916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BC01B2B6-2B2E-B372-1DD9-F2949FA1E12E}"/>
              </a:ext>
            </a:extLst>
          </p:cNvPr>
          <p:cNvPicPr>
            <a:picLocks noChangeAspect="1"/>
          </p:cNvPicPr>
          <p:nvPr/>
        </p:nvPicPr>
        <p:blipFill>
          <a:blip r:embed="rId7"/>
          <a:stretch>
            <a:fillRect/>
          </a:stretch>
        </p:blipFill>
        <p:spPr>
          <a:xfrm>
            <a:off x="712304" y="1023756"/>
            <a:ext cx="1389873" cy="4749226"/>
          </a:xfrm>
          <a:prstGeom prst="rect">
            <a:avLst/>
          </a:prstGeom>
        </p:spPr>
      </p:pic>
    </p:spTree>
    <p:extLst>
      <p:ext uri="{BB962C8B-B14F-4D97-AF65-F5344CB8AC3E}">
        <p14:creationId xmlns:p14="http://schemas.microsoft.com/office/powerpoint/2010/main" val="3363836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AF22-E6B4-C9C4-6C7C-D7795BCD7D39}"/>
              </a:ext>
            </a:extLst>
          </p:cNvPr>
          <p:cNvSpPr>
            <a:spLocks noGrp="1"/>
          </p:cNvSpPr>
          <p:nvPr>
            <p:ph type="title"/>
          </p:nvPr>
        </p:nvSpPr>
        <p:spPr>
          <a:xfrm>
            <a:off x="5517037" y="283028"/>
            <a:ext cx="2740383" cy="593271"/>
          </a:xfrm>
        </p:spPr>
        <p:txBody>
          <a:bodyPr anchor="t">
            <a:normAutofit/>
          </a:bodyPr>
          <a:lstStyle/>
          <a:p>
            <a:pPr algn="l"/>
            <a:r>
              <a:rPr lang="en-US" sz="2900" dirty="0"/>
              <a:t>Agenda</a:t>
            </a:r>
          </a:p>
        </p:txBody>
      </p:sp>
      <p:sp>
        <p:nvSpPr>
          <p:cNvPr id="8" name="Rectangle 1">
            <a:extLst>
              <a:ext uri="{FF2B5EF4-FFF2-40B4-BE49-F238E27FC236}">
                <a16:creationId xmlns:a16="http://schemas.microsoft.com/office/drawing/2014/main" id="{66F63877-6C15-2AB9-054D-E89CBD094010}"/>
              </a:ext>
            </a:extLst>
          </p:cNvPr>
          <p:cNvSpPr>
            <a:spLocks noGrp="1" noChangeArrowheads="1"/>
          </p:cNvSpPr>
          <p:nvPr>
            <p:ph type="body" idx="1"/>
          </p:nvPr>
        </p:nvSpPr>
        <p:spPr bwMode="auto">
          <a:xfrm>
            <a:off x="7406351" y="2273063"/>
            <a:ext cx="4141483" cy="199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lgn="l">
              <a:buClr>
                <a:schemeClr val="tx1"/>
              </a:buClr>
              <a:buFont typeface="Arial" panose="020B0604020202020204" pitchFamily="34" charset="0"/>
              <a:buChar char="•"/>
            </a:pPr>
            <a:r>
              <a:rPr lang="en-US" dirty="0"/>
              <a:t>Executive Summary</a:t>
            </a:r>
          </a:p>
          <a:p>
            <a:pPr marL="342900" indent="-342900" algn="l">
              <a:buClr>
                <a:schemeClr val="tx1"/>
              </a:buClr>
              <a:buFont typeface="Arial" panose="020B0604020202020204" pitchFamily="34" charset="0"/>
              <a:buChar char="•"/>
            </a:pPr>
            <a:r>
              <a:rPr lang="en-US" dirty="0"/>
              <a:t>Market Landscape</a:t>
            </a:r>
          </a:p>
          <a:p>
            <a:pPr marL="342900" indent="-342900" algn="l">
              <a:buClr>
                <a:schemeClr val="tx1"/>
              </a:buClr>
              <a:buFont typeface="Arial" panose="020B0604020202020204" pitchFamily="34" charset="0"/>
              <a:buChar char="•"/>
            </a:pPr>
            <a:r>
              <a:rPr lang="en-US" dirty="0"/>
              <a:t>Key Drivers</a:t>
            </a:r>
          </a:p>
          <a:p>
            <a:pPr marL="342900" indent="-342900" algn="l">
              <a:buClr>
                <a:schemeClr val="tx1"/>
              </a:buClr>
              <a:buFont typeface="Arial" panose="020B0604020202020204" pitchFamily="34" charset="0"/>
              <a:buChar char="•"/>
            </a:pPr>
            <a:r>
              <a:rPr lang="en-US" dirty="0"/>
              <a:t>Strategic Roadmap</a:t>
            </a:r>
          </a:p>
          <a:p>
            <a:pPr marL="342900" indent="-342900" algn="l">
              <a:buClr>
                <a:schemeClr val="tx1"/>
              </a:buClr>
              <a:buFont typeface="Arial" panose="020B0604020202020204" pitchFamily="34" charset="0"/>
              <a:buChar char="•"/>
            </a:pPr>
            <a:r>
              <a:rPr lang="en-US" dirty="0"/>
              <a:t>Future Outlook</a:t>
            </a:r>
          </a:p>
        </p:txBody>
      </p:sp>
    </p:spTree>
    <p:extLst>
      <p:ext uri="{BB962C8B-B14F-4D97-AF65-F5344CB8AC3E}">
        <p14:creationId xmlns:p14="http://schemas.microsoft.com/office/powerpoint/2010/main" val="3983710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85CCB-5E05-2AE9-0AC6-1E560CA5C65C}"/>
            </a:ext>
          </a:extLst>
        </p:cNvPr>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F0083EE3-3DA6-1D6D-C04E-2ECF78D69EC6}"/>
              </a:ext>
            </a:extLst>
          </p:cNvPr>
          <p:cNvSpPr>
            <a:spLocks noGrp="1"/>
          </p:cNvSpPr>
          <p:nvPr>
            <p:ph type="sldNum" sz="quarter" idx="12"/>
          </p:nvPr>
        </p:nvSpPr>
        <p:spPr>
          <a:xfrm>
            <a:off x="9375913" y="6276840"/>
            <a:ext cx="2743200" cy="365125"/>
          </a:xfrm>
        </p:spPr>
        <p:txBody>
          <a:bodyPr/>
          <a:lstStyle/>
          <a:p>
            <a:pPr>
              <a:spcAft>
                <a:spcPts val="600"/>
              </a:spcAft>
            </a:pPr>
            <a:fld id="{4267CD5E-26CF-4249-8540-BB1D07FD4227}" type="slidenum">
              <a:rPr lang="en-US" smtClean="0"/>
              <a:pPr>
                <a:spcAft>
                  <a:spcPts val="600"/>
                </a:spcAft>
              </a:pPr>
              <a:t>30</a:t>
            </a:fld>
            <a:endParaRPr lang="en-US"/>
          </a:p>
        </p:txBody>
      </p:sp>
      <p:sp>
        <p:nvSpPr>
          <p:cNvPr id="2" name="Title 1">
            <a:extLst>
              <a:ext uri="{FF2B5EF4-FFF2-40B4-BE49-F238E27FC236}">
                <a16:creationId xmlns:a16="http://schemas.microsoft.com/office/drawing/2014/main" id="{B524795A-2B41-8AF5-87F1-4E811D8D520A}"/>
              </a:ext>
            </a:extLst>
          </p:cNvPr>
          <p:cNvSpPr>
            <a:spLocks noGrp="1"/>
          </p:cNvSpPr>
          <p:nvPr>
            <p:ph type="title"/>
          </p:nvPr>
        </p:nvSpPr>
        <p:spPr>
          <a:xfrm>
            <a:off x="524482" y="370361"/>
            <a:ext cx="10079549" cy="457200"/>
          </a:xfrm>
        </p:spPr>
        <p:txBody>
          <a:bodyPr vert="horz" lIns="91440" tIns="45720" rIns="91440" bIns="45720" rtlCol="0" anchor="t">
            <a:normAutofit fontScale="90000"/>
          </a:bodyPr>
          <a:lstStyle/>
          <a:p>
            <a:r>
              <a:rPr lang="en-US" dirty="0"/>
              <a:t>Data exploration opportunities &amp; limitations</a:t>
            </a:r>
          </a:p>
        </p:txBody>
      </p:sp>
      <p:sp>
        <p:nvSpPr>
          <p:cNvPr id="5" name="TextBox 4">
            <a:extLst>
              <a:ext uri="{FF2B5EF4-FFF2-40B4-BE49-F238E27FC236}">
                <a16:creationId xmlns:a16="http://schemas.microsoft.com/office/drawing/2014/main" id="{25E3B9A3-9E68-215A-2929-81DAD800D9E0}"/>
              </a:ext>
            </a:extLst>
          </p:cNvPr>
          <p:cNvSpPr txBox="1"/>
          <p:nvPr/>
        </p:nvSpPr>
        <p:spPr>
          <a:xfrm>
            <a:off x="816428" y="4995250"/>
            <a:ext cx="10559143" cy="369332"/>
          </a:xfrm>
          <a:prstGeom prst="rect">
            <a:avLst/>
          </a:prstGeom>
          <a:noFill/>
        </p:spPr>
        <p:txBody>
          <a:bodyPr wrap="square">
            <a:spAutoFit/>
          </a:bodyPr>
          <a:lstStyle/>
          <a:p>
            <a:endParaRPr lang="en-US" dirty="0"/>
          </a:p>
        </p:txBody>
      </p:sp>
      <p:graphicFrame>
        <p:nvGraphicFramePr>
          <p:cNvPr id="7" name="TextBox 3">
            <a:extLst>
              <a:ext uri="{FF2B5EF4-FFF2-40B4-BE49-F238E27FC236}">
                <a16:creationId xmlns:a16="http://schemas.microsoft.com/office/drawing/2014/main" id="{31246733-715A-97E1-8E93-C8BC15E6616A}"/>
              </a:ext>
            </a:extLst>
          </p:cNvPr>
          <p:cNvGraphicFramePr/>
          <p:nvPr>
            <p:extLst>
              <p:ext uri="{D42A27DB-BD31-4B8C-83A1-F6EECF244321}">
                <p14:modId xmlns:p14="http://schemas.microsoft.com/office/powerpoint/2010/main" val="2636770280"/>
              </p:ext>
            </p:extLst>
          </p:nvPr>
        </p:nvGraphicFramePr>
        <p:xfrm>
          <a:off x="2379163" y="1012596"/>
          <a:ext cx="8702967" cy="4565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B8E1C828-3B22-8DC8-D5BA-6F66C95D5FCA}"/>
              </a:ext>
            </a:extLst>
          </p:cNvPr>
          <p:cNvPicPr>
            <a:picLocks noChangeAspect="1"/>
          </p:cNvPicPr>
          <p:nvPr/>
        </p:nvPicPr>
        <p:blipFill>
          <a:blip r:embed="rId8"/>
          <a:stretch>
            <a:fillRect/>
          </a:stretch>
        </p:blipFill>
        <p:spPr>
          <a:xfrm>
            <a:off x="524482" y="948318"/>
            <a:ext cx="1771457" cy="4857221"/>
          </a:xfrm>
          <a:prstGeom prst="rect">
            <a:avLst/>
          </a:prstGeom>
        </p:spPr>
      </p:pic>
    </p:spTree>
    <p:extLst>
      <p:ext uri="{BB962C8B-B14F-4D97-AF65-F5344CB8AC3E}">
        <p14:creationId xmlns:p14="http://schemas.microsoft.com/office/powerpoint/2010/main" val="2482988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991F3-1821-3D31-168F-48F8CACCB53B}"/>
              </a:ext>
            </a:extLst>
          </p:cNvPr>
          <p:cNvSpPr>
            <a:spLocks noGrp="1"/>
          </p:cNvSpPr>
          <p:nvPr>
            <p:ph type="ctrTitle"/>
          </p:nvPr>
        </p:nvSpPr>
        <p:spPr/>
        <p:txBody>
          <a:bodyPr/>
          <a:lstStyle/>
          <a:p>
            <a:r>
              <a:rPr lang="en-US">
                <a:latin typeface="Arial Nova" panose="020B0504020202020204" pitchFamily="34" charset="0"/>
              </a:rPr>
              <a:t>Thank you!</a:t>
            </a:r>
          </a:p>
        </p:txBody>
      </p:sp>
    </p:spTree>
    <p:extLst>
      <p:ext uri="{BB962C8B-B14F-4D97-AF65-F5344CB8AC3E}">
        <p14:creationId xmlns:p14="http://schemas.microsoft.com/office/powerpoint/2010/main" val="1956404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83C39-5F96-2616-7EBB-09EBBA09FFF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74C8191-543C-E688-9FC7-AF90BCA78E5B}"/>
              </a:ext>
            </a:extLst>
          </p:cNvPr>
          <p:cNvSpPr/>
          <p:nvPr/>
        </p:nvSpPr>
        <p:spPr>
          <a:xfrm>
            <a:off x="4362450" y="0"/>
            <a:ext cx="782955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itle 1">
            <a:extLst>
              <a:ext uri="{FF2B5EF4-FFF2-40B4-BE49-F238E27FC236}">
                <a16:creationId xmlns:a16="http://schemas.microsoft.com/office/drawing/2014/main" id="{398A97D5-4BBA-3E11-E422-7A104DED7C1D}"/>
              </a:ext>
            </a:extLst>
          </p:cNvPr>
          <p:cNvSpPr txBox="1">
            <a:spLocks/>
          </p:cNvSpPr>
          <p:nvPr/>
        </p:nvSpPr>
        <p:spPr>
          <a:xfrm>
            <a:off x="347514" y="2929979"/>
            <a:ext cx="2562987" cy="769441"/>
          </a:xfrm>
          <a:prstGeom prst="rect">
            <a:avLst/>
          </a:prstGeom>
        </p:spPr>
        <p:txBody>
          <a:bodyPr vert="horz" lIns="91440" tIns="45720" rIns="91440" bIns="45720" rtlCol="0" anchor="b">
            <a:noAutofit/>
          </a:bodyPr>
          <a:lstStyle>
            <a:lvl1pPr algn="r" defTabSz="914354" rtl="0" eaLnBrk="1" latinLnBrk="0" hangingPunct="1">
              <a:lnSpc>
                <a:spcPct val="90000"/>
              </a:lnSpc>
              <a:spcBef>
                <a:spcPct val="0"/>
              </a:spcBef>
              <a:buNone/>
              <a:defRPr sz="5400" b="0" i="0" kern="1200">
                <a:solidFill>
                  <a:schemeClr val="bg1"/>
                </a:solidFill>
                <a:latin typeface="Saira Condensed Condensed Light" pitchFamily="2" charset="77"/>
                <a:ea typeface="+mj-ea"/>
                <a:cs typeface="+mj-cs"/>
              </a:defRPr>
            </a:lvl1pPr>
          </a:lstStyle>
          <a:p>
            <a:pPr marL="0" marR="0" lvl="0" indent="0" algn="r" defTabSz="914354" rtl="0" eaLnBrk="1" fontAlgn="auto" latinLnBrk="0" hangingPunct="1">
              <a:lnSpc>
                <a:spcPct val="90000"/>
              </a:lnSpc>
              <a:spcBef>
                <a:spcPct val="0"/>
              </a:spcBef>
              <a:spcAft>
                <a:spcPts val="0"/>
              </a:spcAft>
              <a:buClrTx/>
              <a:buSzTx/>
              <a:buFontTx/>
              <a:buNone/>
              <a:tabLst/>
              <a:defRPr/>
            </a:pPr>
            <a:r>
              <a:rPr kumimoji="0" lang="en-US" sz="3600" b="1" u="none" strike="noStrike" kern="1200" cap="none" spc="0" normalizeH="0" baseline="0" noProof="0" dirty="0">
                <a:ln>
                  <a:noFill/>
                </a:ln>
                <a:solidFill>
                  <a:srgbClr val="363D45"/>
                </a:solidFill>
                <a:effectLst/>
                <a:uLnTx/>
                <a:uFillTx/>
                <a:latin typeface="Arial Nova" panose="020B0504020202020204" pitchFamily="34" charset="0"/>
              </a:rPr>
              <a:t>Executive Summary</a:t>
            </a:r>
          </a:p>
        </p:txBody>
      </p:sp>
      <p:sp>
        <p:nvSpPr>
          <p:cNvPr id="9" name="TextBox 8">
            <a:extLst>
              <a:ext uri="{FF2B5EF4-FFF2-40B4-BE49-F238E27FC236}">
                <a16:creationId xmlns:a16="http://schemas.microsoft.com/office/drawing/2014/main" id="{D3566157-F03F-7C9F-B8F1-A0D44BF5C43B}"/>
              </a:ext>
            </a:extLst>
          </p:cNvPr>
          <p:cNvSpPr txBox="1"/>
          <p:nvPr/>
        </p:nvSpPr>
        <p:spPr>
          <a:xfrm>
            <a:off x="4631138" y="397328"/>
            <a:ext cx="7081103" cy="5834742"/>
          </a:xfrm>
          <a:prstGeom prst="rect">
            <a:avLst/>
          </a:prstGeom>
          <a:ln w="6350">
            <a:noFill/>
            <a:miter lim="800000"/>
          </a:ln>
        </p:spPr>
        <p:txBody>
          <a:bodyPr vert="horz" wrap="square" lIns="0" tIns="0" rIns="0" bIns="0" rtlCol="0" anchor="t">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800" b="1" i="0" u="none" strike="noStrike" kern="1200" cap="none" spc="0" normalizeH="0" baseline="0" noProof="0" dirty="0">
                <a:ln>
                  <a:noFill/>
                </a:ln>
                <a:solidFill>
                  <a:srgbClr val="FFFFFF"/>
                </a:solidFill>
                <a:effectLst/>
                <a:uLnTx/>
                <a:uFillTx/>
              </a:rPr>
              <a:t>PROBLEM STATEMENT: </a:t>
            </a:r>
          </a:p>
          <a:p>
            <a:pPr>
              <a:spcBef>
                <a:spcPts val="300"/>
              </a:spcBef>
              <a:spcAft>
                <a:spcPts val="300"/>
              </a:spcAft>
              <a:defRPr/>
            </a:pPr>
            <a:r>
              <a:rPr kumimoji="0" lang="en-US" sz="1800" b="1" i="0" u="none" strike="noStrike" kern="1200" cap="none" spc="0" normalizeH="0" baseline="0" noProof="0" dirty="0">
                <a:ln>
                  <a:noFill/>
                </a:ln>
                <a:solidFill>
                  <a:srgbClr val="FFFFFF"/>
                </a:solidFill>
                <a:effectLst/>
                <a:uLnTx/>
                <a:uFillTx/>
              </a:rPr>
              <a:t>The company operates a market-leading anesthetic (Ketorolac) and has launched a variant (Midazolam) intended to internally cannibalize the declining legacy brand. By design, Midazolam  was expected to absorb Ketorolac’s volume decline, thereby preserving overall franchise share.</a:t>
            </a:r>
          </a:p>
          <a:p>
            <a:pPr>
              <a:spcBef>
                <a:spcPts val="300"/>
              </a:spcBef>
              <a:spcAft>
                <a:spcPts val="300"/>
              </a:spcAft>
              <a:defRPr/>
            </a:pPr>
            <a:endParaRPr kumimoji="0" lang="en-US" sz="800" b="1" i="0" u="none" strike="noStrike" kern="1200" cap="none" spc="0" normalizeH="0" baseline="0" noProof="0" dirty="0">
              <a:ln>
                <a:noFill/>
              </a:ln>
              <a:solidFill>
                <a:srgbClr val="FFFFFF"/>
              </a:solidFill>
              <a:effectLst/>
              <a:uLnTx/>
              <a:uFillTx/>
            </a:endParaRPr>
          </a:p>
          <a:p>
            <a:pPr>
              <a:spcBef>
                <a:spcPts val="300"/>
              </a:spcBef>
              <a:spcAft>
                <a:spcPts val="300"/>
              </a:spcAft>
              <a:defRPr/>
            </a:pPr>
            <a:r>
              <a:rPr kumimoji="0" lang="en-US" sz="1800" b="1" i="0" u="none" strike="noStrike" kern="1200" cap="none" spc="0" normalizeH="0" baseline="0" noProof="0" dirty="0">
                <a:ln>
                  <a:noFill/>
                </a:ln>
                <a:solidFill>
                  <a:srgbClr val="FFFFFF"/>
                </a:solidFill>
                <a:effectLst/>
                <a:uLnTx/>
                <a:uFillTx/>
              </a:rPr>
              <a:t>However, claims evidence indicates that this intended cannibalization has not materialized. While </a:t>
            </a:r>
            <a:r>
              <a:rPr lang="en-US" b="1" dirty="0">
                <a:solidFill>
                  <a:srgbClr val="FFFFFF"/>
                </a:solidFill>
              </a:rPr>
              <a:t>Ketorolac </a:t>
            </a:r>
            <a:r>
              <a:rPr kumimoji="0" lang="en-US" sz="1800" b="1" i="0" u="none" strike="noStrike" kern="1200" cap="none" spc="0" normalizeH="0" baseline="0" noProof="0" dirty="0">
                <a:ln>
                  <a:noFill/>
                </a:ln>
                <a:solidFill>
                  <a:srgbClr val="FFFFFF"/>
                </a:solidFill>
                <a:effectLst/>
                <a:uLnTx/>
                <a:uFillTx/>
              </a:rPr>
              <a:t> continues to decline, </a:t>
            </a:r>
            <a:r>
              <a:rPr lang="en-US" b="1" dirty="0">
                <a:solidFill>
                  <a:srgbClr val="FFFFFF"/>
                </a:solidFill>
              </a:rPr>
              <a:t>Midazolam </a:t>
            </a:r>
            <a:r>
              <a:rPr kumimoji="0" lang="en-US" sz="1800" b="1" i="0" u="none" strike="noStrike" kern="1200" cap="none" spc="0" normalizeH="0" baseline="0" noProof="0" dirty="0">
                <a:ln>
                  <a:noFill/>
                </a:ln>
                <a:solidFill>
                  <a:srgbClr val="FFFFFF"/>
                </a:solidFill>
                <a:effectLst/>
                <a:uLnTx/>
                <a:uFillTx/>
              </a:rPr>
              <a:t> has failed to capture this volume, allowing the main competitor (Fentanyl) to gain share instead. As a result, the franchise is experiencing net market share erosion, driven by ineffective internal substitution rather than external market contraction.</a:t>
            </a:r>
          </a:p>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800" b="1" i="0" u="none" strike="noStrike" kern="1200" cap="none" spc="0" normalizeH="0" baseline="0" noProof="0" dirty="0">
              <a:ln>
                <a:noFill/>
              </a:ln>
              <a:solidFill>
                <a:srgbClr val="FFFFFF"/>
              </a:solidFill>
              <a:effectLst/>
              <a:uLnTx/>
              <a:uFillTx/>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800" b="1" i="0" u="none" strike="noStrike" kern="1200" cap="none" spc="0" normalizeH="0" baseline="0" noProof="0" dirty="0">
                <a:ln>
                  <a:noFill/>
                </a:ln>
                <a:solidFill>
                  <a:srgbClr val="FFFFFF"/>
                </a:solidFill>
                <a:effectLst/>
                <a:uLnTx/>
                <a:uFillTx/>
              </a:rPr>
              <a:t>BUSINESS SOLUTION</a:t>
            </a:r>
          </a:p>
          <a:p>
            <a:pPr lvl="0" defTabSz="914377">
              <a:spcBef>
                <a:spcPts val="300"/>
              </a:spcBef>
              <a:spcAft>
                <a:spcPts val="300"/>
              </a:spcAft>
              <a:defRPr/>
            </a:pPr>
            <a:r>
              <a:rPr kumimoji="0" lang="en-US" sz="1800" b="1" i="0" u="none" strike="noStrike" kern="1200" cap="none" spc="0" normalizeH="0" baseline="0" noProof="0" dirty="0">
                <a:ln>
                  <a:noFill/>
                </a:ln>
                <a:solidFill>
                  <a:srgbClr val="FFFFFF"/>
                </a:solidFill>
                <a:effectLst/>
                <a:uLnTx/>
                <a:uFillTx/>
              </a:rPr>
              <a:t>We propose a post-trial conversion–focused commercial strategy for </a:t>
            </a:r>
            <a:r>
              <a:rPr lang="en-US" b="1" dirty="0">
                <a:solidFill>
                  <a:srgbClr val="FFFFFF"/>
                </a:solidFill>
              </a:rPr>
              <a:t>Midazolam </a:t>
            </a:r>
            <a:r>
              <a:rPr kumimoji="0" lang="en-US" sz="1800" b="1" i="0" u="none" strike="noStrike" kern="1200" cap="none" spc="0" normalizeH="0" baseline="0" noProof="0" dirty="0">
                <a:ln>
                  <a:noFill/>
                </a:ln>
                <a:solidFill>
                  <a:srgbClr val="FFFFFF"/>
                </a:solidFill>
                <a:effectLst/>
                <a:uLnTx/>
                <a:uFillTx/>
              </a:rPr>
              <a:t> that shifts emphasis from new-writer acquisition to repeat usage, protocol anchoring, and targeted territory execution, leveraging insights from high-performing territories and salvageable prescribers.</a:t>
            </a:r>
          </a:p>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800" b="1" i="0" u="none" strike="noStrike" kern="1200" cap="none" spc="0" normalizeH="0" baseline="0" noProof="0" dirty="0">
              <a:ln>
                <a:noFill/>
              </a:ln>
              <a:solidFill>
                <a:srgbClr val="FFFFFF"/>
              </a:solidFill>
              <a:effectLst/>
              <a:uLnTx/>
              <a:uFillTx/>
            </a:endParaRPr>
          </a:p>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FFFFFF"/>
              </a:solidFill>
              <a:effectLst/>
              <a:uLnTx/>
              <a:uFillTx/>
            </a:endParaRPr>
          </a:p>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006036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62DBBE1-2196-3683-2F8C-35F931AE46E2}"/>
              </a:ext>
            </a:extLst>
          </p:cNvPr>
          <p:cNvSpPr/>
          <p:nvPr/>
        </p:nvSpPr>
        <p:spPr>
          <a:xfrm>
            <a:off x="4362450" y="0"/>
            <a:ext cx="782955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itle 1">
            <a:extLst>
              <a:ext uri="{FF2B5EF4-FFF2-40B4-BE49-F238E27FC236}">
                <a16:creationId xmlns:a16="http://schemas.microsoft.com/office/drawing/2014/main" id="{EEE06D34-92FD-5E73-661A-920EA7D17899}"/>
              </a:ext>
            </a:extLst>
          </p:cNvPr>
          <p:cNvSpPr txBox="1">
            <a:spLocks/>
          </p:cNvSpPr>
          <p:nvPr/>
        </p:nvSpPr>
        <p:spPr>
          <a:xfrm>
            <a:off x="347514" y="2929979"/>
            <a:ext cx="2562987" cy="769441"/>
          </a:xfrm>
          <a:prstGeom prst="rect">
            <a:avLst/>
          </a:prstGeom>
        </p:spPr>
        <p:txBody>
          <a:bodyPr vert="horz" lIns="91440" tIns="45720" rIns="91440" bIns="45720" rtlCol="0" anchor="b">
            <a:noAutofit/>
          </a:bodyPr>
          <a:lstStyle>
            <a:lvl1pPr algn="r" defTabSz="914354" rtl="0" eaLnBrk="1" latinLnBrk="0" hangingPunct="1">
              <a:lnSpc>
                <a:spcPct val="90000"/>
              </a:lnSpc>
              <a:spcBef>
                <a:spcPct val="0"/>
              </a:spcBef>
              <a:buNone/>
              <a:defRPr sz="5400" b="0" i="0" kern="1200">
                <a:solidFill>
                  <a:schemeClr val="bg1"/>
                </a:solidFill>
                <a:latin typeface="Saira Condensed Condensed Light" pitchFamily="2" charset="77"/>
                <a:ea typeface="+mj-ea"/>
                <a:cs typeface="+mj-cs"/>
              </a:defRPr>
            </a:lvl1pPr>
          </a:lstStyle>
          <a:p>
            <a:pPr marL="0" marR="0" lvl="0" indent="0" algn="r" defTabSz="914354" rtl="0" eaLnBrk="1" fontAlgn="auto" latinLnBrk="0" hangingPunct="1">
              <a:lnSpc>
                <a:spcPct val="90000"/>
              </a:lnSpc>
              <a:spcBef>
                <a:spcPct val="0"/>
              </a:spcBef>
              <a:spcAft>
                <a:spcPts val="0"/>
              </a:spcAft>
              <a:buClrTx/>
              <a:buSzTx/>
              <a:buFontTx/>
              <a:buNone/>
              <a:tabLst/>
              <a:defRPr/>
            </a:pPr>
            <a:r>
              <a:rPr kumimoji="0" lang="en-US" sz="3600" b="1" u="none" strike="noStrike" kern="1200" cap="none" spc="0" normalizeH="0" baseline="0" noProof="0" dirty="0">
                <a:ln>
                  <a:noFill/>
                </a:ln>
                <a:solidFill>
                  <a:srgbClr val="363D45"/>
                </a:solidFill>
                <a:effectLst/>
                <a:uLnTx/>
                <a:uFillTx/>
                <a:latin typeface="Arial Nova" panose="020B0504020202020204" pitchFamily="34" charset="0"/>
              </a:rPr>
              <a:t>Executive Summary</a:t>
            </a:r>
          </a:p>
        </p:txBody>
      </p:sp>
      <p:sp>
        <p:nvSpPr>
          <p:cNvPr id="9" name="TextBox 8">
            <a:extLst>
              <a:ext uri="{FF2B5EF4-FFF2-40B4-BE49-F238E27FC236}">
                <a16:creationId xmlns:a16="http://schemas.microsoft.com/office/drawing/2014/main" id="{215B5CA6-7765-FE20-18FF-12487BCF256C}"/>
              </a:ext>
            </a:extLst>
          </p:cNvPr>
          <p:cNvSpPr txBox="1"/>
          <p:nvPr/>
        </p:nvSpPr>
        <p:spPr>
          <a:xfrm>
            <a:off x="4631138" y="643243"/>
            <a:ext cx="7081103" cy="5834742"/>
          </a:xfrm>
          <a:prstGeom prst="rect">
            <a:avLst/>
          </a:prstGeom>
          <a:ln w="6350">
            <a:noFill/>
            <a:miter lim="800000"/>
          </a:ln>
        </p:spPr>
        <p:txBody>
          <a:bodyPr vert="horz" wrap="square" lIns="0" tIns="0" rIns="0" bIns="0" rtlCol="0" anchor="t">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800" b="1" i="0" u="none" strike="noStrike" kern="1200" cap="none" spc="0" normalizeH="0" baseline="0" noProof="0" dirty="0">
                <a:ln>
                  <a:noFill/>
                </a:ln>
                <a:solidFill>
                  <a:srgbClr val="FFFFFF"/>
                </a:solidFill>
                <a:effectLst/>
                <a:uLnTx/>
                <a:uFillTx/>
              </a:rPr>
              <a:t>BUSINESS IMPACT</a:t>
            </a:r>
          </a:p>
          <a:p>
            <a:pPr marL="285750" indent="-285750">
              <a:spcBef>
                <a:spcPts val="300"/>
              </a:spcBef>
              <a:spcAft>
                <a:spcPts val="300"/>
              </a:spcAft>
              <a:buFont typeface="Arial" panose="020B0604020202020204" pitchFamily="34" charset="0"/>
              <a:buChar char="•"/>
              <a:defRPr/>
            </a:pPr>
            <a:r>
              <a:rPr lang="en-US" b="1" dirty="0">
                <a:solidFill>
                  <a:srgbClr val="FFFFFF"/>
                </a:solidFill>
              </a:rPr>
              <a:t>Arrest “One-and-done” prescribing behavior for Midazolam</a:t>
            </a:r>
          </a:p>
          <a:p>
            <a:pPr marL="285750" lvl="0" indent="-285750">
              <a:spcBef>
                <a:spcPts val="300"/>
              </a:spcBef>
              <a:spcAft>
                <a:spcPts val="300"/>
              </a:spcAft>
              <a:buFont typeface="Arial" panose="020B0604020202020204" pitchFamily="34" charset="0"/>
              <a:buChar char="•"/>
              <a:defRPr/>
            </a:pPr>
            <a:r>
              <a:rPr lang="en-US" b="1" dirty="0">
                <a:solidFill>
                  <a:srgbClr val="FFFFFF"/>
                </a:solidFill>
              </a:rPr>
              <a:t>Enhance conversion of Midazolam from first prescription to repeat and habitual use</a:t>
            </a:r>
          </a:p>
          <a:p>
            <a:pPr marL="285750" lvl="0" indent="-285750">
              <a:spcBef>
                <a:spcPts val="300"/>
              </a:spcBef>
              <a:spcAft>
                <a:spcPts val="300"/>
              </a:spcAft>
              <a:buFont typeface="Arial" panose="020B0604020202020204" pitchFamily="34" charset="0"/>
              <a:buChar char="•"/>
              <a:defRPr/>
            </a:pPr>
            <a:r>
              <a:rPr lang="en-US" b="1" dirty="0">
                <a:solidFill>
                  <a:srgbClr val="FFFFFF"/>
                </a:solidFill>
              </a:rPr>
              <a:t>Increase Effectiveness of sales force execution in declining territories</a:t>
            </a:r>
          </a:p>
          <a:p>
            <a:pPr marL="285750" lvl="0" indent="-285750">
              <a:spcBef>
                <a:spcPts val="300"/>
              </a:spcBef>
              <a:spcAft>
                <a:spcPts val="300"/>
              </a:spcAft>
              <a:buFont typeface="Arial" panose="020B0604020202020204" pitchFamily="34" charset="0"/>
              <a:buChar char="•"/>
              <a:defRPr/>
            </a:pPr>
            <a:r>
              <a:rPr kumimoji="0" lang="en-US" sz="1800" b="1" i="0" u="none" strike="noStrike" kern="1200" cap="none" spc="0" normalizeH="0" baseline="0" noProof="0" dirty="0">
                <a:ln>
                  <a:noFill/>
                </a:ln>
                <a:solidFill>
                  <a:srgbClr val="FFFFFF"/>
                </a:solidFill>
                <a:effectLst/>
                <a:uLnTx/>
                <a:uFillTx/>
              </a:rPr>
              <a:t>Reduce Leakage of </a:t>
            </a:r>
            <a:r>
              <a:rPr lang="en-US" b="1" dirty="0">
                <a:solidFill>
                  <a:srgbClr val="FFFFFF"/>
                </a:solidFill>
              </a:rPr>
              <a:t>Midazolam </a:t>
            </a:r>
            <a:r>
              <a:rPr kumimoji="0" lang="en-US" sz="1800" b="1" i="0" u="none" strike="noStrike" kern="1200" cap="none" spc="0" normalizeH="0" baseline="0" noProof="0" dirty="0">
                <a:ln>
                  <a:noFill/>
                </a:ln>
                <a:solidFill>
                  <a:srgbClr val="FFFFFF"/>
                </a:solidFill>
                <a:effectLst/>
                <a:uLnTx/>
                <a:uFillTx/>
              </a:rPr>
              <a:t>triers to the main competitor (Product 3)</a:t>
            </a:r>
          </a:p>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800" b="1" i="0" u="none" strike="noStrike" kern="1200" cap="none" spc="0" normalizeH="0" baseline="0" noProof="0" dirty="0">
              <a:ln>
                <a:noFill/>
              </a:ln>
              <a:solidFill>
                <a:srgbClr val="FFFFFF"/>
              </a:solidFill>
              <a:effectLst/>
              <a:uLnTx/>
              <a:uFillTx/>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800" b="1" i="0" u="none" strike="noStrike" kern="1200" cap="none" spc="0" normalizeH="0" baseline="0" noProof="0" dirty="0">
                <a:ln>
                  <a:noFill/>
                </a:ln>
                <a:solidFill>
                  <a:srgbClr val="FFFFFF"/>
                </a:solidFill>
                <a:effectLst/>
                <a:uLnTx/>
                <a:uFillTx/>
              </a:rPr>
              <a:t>Support key Sales &amp; Marketing initiatives by</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FFFF"/>
                </a:solidFill>
                <a:effectLst/>
                <a:uLnTx/>
                <a:uFillTx/>
              </a:rPr>
              <a:t>Re-aligning KPIs from new writer count to repeat writer conversion</a:t>
            </a:r>
          </a:p>
          <a:p>
            <a:pPr marL="285750" lvl="0" indent="-285750">
              <a:spcBef>
                <a:spcPts val="300"/>
              </a:spcBef>
              <a:spcAft>
                <a:spcPts val="300"/>
              </a:spcAft>
              <a:buFont typeface="Arial" panose="020B0604020202020204" pitchFamily="34" charset="0"/>
              <a:buChar char="•"/>
              <a:defRPr/>
            </a:pPr>
            <a:r>
              <a:rPr kumimoji="0" lang="en-US" sz="1800" b="1" i="0" u="none" strike="noStrike" kern="1200" cap="none" spc="0" normalizeH="0" baseline="0" noProof="0" dirty="0">
                <a:ln>
                  <a:noFill/>
                </a:ln>
                <a:solidFill>
                  <a:srgbClr val="FFFFFF"/>
                </a:solidFill>
                <a:effectLst/>
                <a:uLnTx/>
                <a:uFillTx/>
              </a:rPr>
              <a:t>Enabling targeted follow-up after first </a:t>
            </a:r>
            <a:r>
              <a:rPr lang="en-US" b="1" dirty="0">
                <a:solidFill>
                  <a:srgbClr val="FFFFFF"/>
                </a:solidFill>
              </a:rPr>
              <a:t>Midazolam </a:t>
            </a:r>
            <a:r>
              <a:rPr kumimoji="0" lang="en-US" sz="1800" b="1" i="0" u="none" strike="noStrike" kern="1200" cap="none" spc="0" normalizeH="0" baseline="0" noProof="0" dirty="0">
                <a:ln>
                  <a:noFill/>
                </a:ln>
                <a:solidFill>
                  <a:srgbClr val="FFFFFF"/>
                </a:solidFill>
                <a:effectLst/>
                <a:uLnTx/>
                <a:uFillTx/>
              </a:rPr>
              <a:t>prescription</a:t>
            </a:r>
            <a:endParaRPr lang="en-US" b="1" dirty="0">
              <a:solidFill>
                <a:srgbClr val="FFFFFF"/>
              </a:solidFill>
            </a:endParaRP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FFFF"/>
                </a:solidFill>
                <a:effectLst/>
                <a:uLnTx/>
                <a:uFillTx/>
              </a:rPr>
              <a:t>Deploying differentiated messaging centered on replacement and protocol fit, not trial</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srgbClr val="FFFFFF"/>
              </a:solidFill>
              <a:effectLst/>
              <a:uLnTx/>
              <a:uFillTx/>
            </a:endParaRPr>
          </a:p>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800" b="1" i="0" u="none" strike="noStrike" kern="1200" cap="none" spc="0" normalizeH="0" baseline="0" noProof="0" dirty="0">
              <a:ln>
                <a:noFill/>
              </a:ln>
              <a:solidFill>
                <a:srgbClr val="FFFFFF"/>
              </a:solidFill>
              <a:effectLst/>
              <a:uLnTx/>
              <a:uFillTx/>
            </a:endParaRPr>
          </a:p>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FFFFFF"/>
              </a:solidFill>
              <a:effectLst/>
              <a:uLnTx/>
              <a:uFillTx/>
            </a:endParaRPr>
          </a:p>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495287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26598-F851-611D-EFEB-2ADF79D64657}"/>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FA00BE17-DDB2-FB08-046D-2C28D7E4E481}"/>
              </a:ext>
            </a:extLst>
          </p:cNvPr>
          <p:cNvSpPr>
            <a:spLocks noGrp="1"/>
          </p:cNvSpPr>
          <p:nvPr>
            <p:ph type="sldNum" sz="quarter" idx="12"/>
          </p:nvPr>
        </p:nvSpPr>
        <p:spPr>
          <a:xfrm>
            <a:off x="9375913" y="6276840"/>
            <a:ext cx="2743200" cy="365125"/>
          </a:xfrm>
        </p:spPr>
        <p:txBody>
          <a:bodyPr vert="horz" lIns="91440" tIns="45720" rIns="91440" bIns="45720" rtlCol="0" anchor="ctr">
            <a:normAutofit/>
          </a:bodyPr>
          <a:lstStyle/>
          <a:p>
            <a:pPr>
              <a:spcAft>
                <a:spcPts val="600"/>
              </a:spcAft>
            </a:pPr>
            <a:fld id="{4267CD5E-26CF-4249-8540-BB1D07FD4227}" type="slidenum">
              <a:rPr lang="en-US" smtClean="0"/>
              <a:pPr>
                <a:spcAft>
                  <a:spcPts val="600"/>
                </a:spcAft>
              </a:pPr>
              <a:t>6</a:t>
            </a:fld>
            <a:endParaRPr lang="en-US"/>
          </a:p>
        </p:txBody>
      </p:sp>
      <p:sp>
        <p:nvSpPr>
          <p:cNvPr id="2" name="Title 1">
            <a:extLst>
              <a:ext uri="{FF2B5EF4-FFF2-40B4-BE49-F238E27FC236}">
                <a16:creationId xmlns:a16="http://schemas.microsoft.com/office/drawing/2014/main" id="{6ED68E02-245B-3A45-6402-44D6B9BCF88D}"/>
              </a:ext>
            </a:extLst>
          </p:cNvPr>
          <p:cNvSpPr>
            <a:spLocks noGrp="1"/>
          </p:cNvSpPr>
          <p:nvPr>
            <p:ph type="title"/>
          </p:nvPr>
        </p:nvSpPr>
        <p:spPr>
          <a:xfrm>
            <a:off x="540326" y="346997"/>
            <a:ext cx="3908939" cy="603504"/>
          </a:xfrm>
        </p:spPr>
        <p:txBody>
          <a:bodyPr vert="horz" lIns="91440" tIns="45720" rIns="91440" bIns="45720" rtlCol="0" anchor="b">
            <a:normAutofit/>
          </a:bodyPr>
          <a:lstStyle/>
          <a:p>
            <a:r>
              <a:rPr lang="en-US" sz="2900" b="1" i="0" kern="1200" dirty="0">
                <a:latin typeface="Arial Nova" panose="020B0504020202020204" pitchFamily="34" charset="0"/>
                <a:ea typeface="+mj-ea"/>
                <a:cs typeface="+mj-cs"/>
              </a:rPr>
              <a:t>Market Basket</a:t>
            </a:r>
          </a:p>
        </p:txBody>
      </p:sp>
      <p:graphicFrame>
        <p:nvGraphicFramePr>
          <p:cNvPr id="4" name="Table 3">
            <a:extLst>
              <a:ext uri="{FF2B5EF4-FFF2-40B4-BE49-F238E27FC236}">
                <a16:creationId xmlns:a16="http://schemas.microsoft.com/office/drawing/2014/main" id="{28A466CF-02E5-FE08-3B0B-2E45D7CB2542}"/>
              </a:ext>
            </a:extLst>
          </p:cNvPr>
          <p:cNvGraphicFramePr>
            <a:graphicFrameLocks noGrp="1"/>
          </p:cNvGraphicFramePr>
          <p:nvPr>
            <p:extLst>
              <p:ext uri="{D42A27DB-BD31-4B8C-83A1-F6EECF244321}">
                <p14:modId xmlns:p14="http://schemas.microsoft.com/office/powerpoint/2010/main" val="2083168372"/>
              </p:ext>
            </p:extLst>
          </p:nvPr>
        </p:nvGraphicFramePr>
        <p:xfrm>
          <a:off x="1875934" y="1348467"/>
          <a:ext cx="9479456" cy="4342534"/>
        </p:xfrm>
        <a:graphic>
          <a:graphicData uri="http://schemas.openxmlformats.org/drawingml/2006/table">
            <a:tbl>
              <a:tblPr firstRow="1" bandRow="1">
                <a:tableStyleId>{5C22544A-7EE6-4342-B048-85BDC9FD1C3A}</a:tableStyleId>
              </a:tblPr>
              <a:tblGrid>
                <a:gridCol w="2191369">
                  <a:extLst>
                    <a:ext uri="{9D8B030D-6E8A-4147-A177-3AD203B41FA5}">
                      <a16:colId xmlns:a16="http://schemas.microsoft.com/office/drawing/2014/main" val="2210371434"/>
                    </a:ext>
                  </a:extLst>
                </a:gridCol>
                <a:gridCol w="2451989">
                  <a:extLst>
                    <a:ext uri="{9D8B030D-6E8A-4147-A177-3AD203B41FA5}">
                      <a16:colId xmlns:a16="http://schemas.microsoft.com/office/drawing/2014/main" val="3706138814"/>
                    </a:ext>
                  </a:extLst>
                </a:gridCol>
                <a:gridCol w="2463475">
                  <a:extLst>
                    <a:ext uri="{9D8B030D-6E8A-4147-A177-3AD203B41FA5}">
                      <a16:colId xmlns:a16="http://schemas.microsoft.com/office/drawing/2014/main" val="3118535078"/>
                    </a:ext>
                  </a:extLst>
                </a:gridCol>
                <a:gridCol w="2372623">
                  <a:extLst>
                    <a:ext uri="{9D8B030D-6E8A-4147-A177-3AD203B41FA5}">
                      <a16:colId xmlns:a16="http://schemas.microsoft.com/office/drawing/2014/main" val="255747903"/>
                    </a:ext>
                  </a:extLst>
                </a:gridCol>
              </a:tblGrid>
              <a:tr h="565174">
                <a:tc>
                  <a:txBody>
                    <a:bodyPr/>
                    <a:lstStyle/>
                    <a:p>
                      <a:endParaRPr lang="en-US" sz="1700" dirty="0"/>
                    </a:p>
                  </a:txBody>
                  <a:tcPr marL="85043" marR="85043" marT="42521" marB="42521"/>
                </a:tc>
                <a:tc>
                  <a:txBody>
                    <a:bodyPr/>
                    <a:lstStyle/>
                    <a:p>
                      <a:pPr algn="ctr"/>
                      <a:r>
                        <a:rPr lang="en-US" sz="1600" dirty="0">
                          <a:solidFill>
                            <a:schemeClr val="bg1"/>
                          </a:solidFill>
                        </a:rPr>
                        <a:t>Product</a:t>
                      </a:r>
                      <a:endParaRPr lang="en-US" sz="1600" dirty="0"/>
                    </a:p>
                  </a:txBody>
                  <a:tcPr marL="85043" marR="85043" marT="42521" marB="42521"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chemeClr val="bg1"/>
                          </a:solidFill>
                        </a:rPr>
                        <a:t>HCPCS Code</a:t>
                      </a:r>
                    </a:p>
                  </a:txBody>
                  <a:tcPr marL="85043" marR="85043" marT="42521" marB="42521"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chemeClr val="bg1"/>
                          </a:solidFill>
                        </a:rPr>
                        <a:t>Role in Market</a:t>
                      </a:r>
                    </a:p>
                  </a:txBody>
                  <a:tcPr marL="85043" marR="85043" marT="42521" marB="42521" anchor="ctr"/>
                </a:tc>
                <a:extLst>
                  <a:ext uri="{0D108BD9-81ED-4DB2-BD59-A6C34878D82A}">
                    <a16:rowId xmlns:a16="http://schemas.microsoft.com/office/drawing/2014/main" val="1582746550"/>
                  </a:ext>
                </a:extLst>
              </a:tr>
              <a:tr h="1015209">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t>Company Products</a:t>
                      </a:r>
                    </a:p>
                    <a:p>
                      <a:pPr algn="ctr"/>
                      <a:endParaRPr lang="en-US" sz="1600" dirty="0"/>
                    </a:p>
                  </a:txBody>
                  <a:tcPr marL="85043" marR="85043" marT="42521" marB="42521" anchor="ctr"/>
                </a:tc>
                <a:tc>
                  <a:txBody>
                    <a:bodyPr/>
                    <a:lstStyle/>
                    <a:p>
                      <a:pPr algn="ctr">
                        <a:buNone/>
                      </a:pPr>
                      <a:r>
                        <a:rPr lang="en-US" sz="1600" dirty="0"/>
                        <a:t>Product 1 – Ketorolac</a:t>
                      </a:r>
                    </a:p>
                  </a:txBody>
                  <a:tcPr marL="130764" marR="130764" marT="65382" marB="65382" anchor="ctr"/>
                </a:tc>
                <a:tc>
                  <a:txBody>
                    <a:bodyPr/>
                    <a:lstStyle/>
                    <a:p>
                      <a:pPr algn="ctr">
                        <a:buNone/>
                      </a:pPr>
                      <a:r>
                        <a:rPr lang="en-US" sz="1600" dirty="0"/>
                        <a:t>J1885</a:t>
                      </a:r>
                    </a:p>
                  </a:txBody>
                  <a:tcPr marL="130764" marR="130764" marT="65382" marB="65382" anchor="ctr"/>
                </a:tc>
                <a:tc>
                  <a:txBody>
                    <a:bodyPr/>
                    <a:lstStyle/>
                    <a:p>
                      <a:pPr algn="ctr">
                        <a:buNone/>
                      </a:pPr>
                      <a:r>
                        <a:rPr lang="en-US" sz="1600" dirty="0"/>
                        <a:t>Market Leader (or Declining)</a:t>
                      </a:r>
                    </a:p>
                  </a:txBody>
                  <a:tcPr marL="130764" marR="130764" marT="65382" marB="65382" anchor="ctr"/>
                </a:tc>
                <a:extLst>
                  <a:ext uri="{0D108BD9-81ED-4DB2-BD59-A6C34878D82A}">
                    <a16:rowId xmlns:a16="http://schemas.microsoft.com/office/drawing/2014/main" val="956356116"/>
                  </a:ext>
                </a:extLst>
              </a:tr>
              <a:tr h="1015209">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t>Company Products</a:t>
                      </a:r>
                    </a:p>
                    <a:p>
                      <a:pPr algn="ctr"/>
                      <a:endParaRPr lang="en-US" sz="1600" dirty="0"/>
                    </a:p>
                  </a:txBody>
                  <a:tcPr marL="85043" marR="85043" marT="42521" marB="42521" anchor="ctr"/>
                </a:tc>
                <a:tc>
                  <a:txBody>
                    <a:bodyPr/>
                    <a:lstStyle/>
                    <a:p>
                      <a:pPr algn="ctr">
                        <a:buNone/>
                      </a:pPr>
                      <a:r>
                        <a:rPr lang="en-US" sz="1600" dirty="0"/>
                        <a:t>Product 2 – Midazolam</a:t>
                      </a:r>
                    </a:p>
                  </a:txBody>
                  <a:tcPr marL="130764" marR="130764" marT="65382" marB="65382" anchor="ctr"/>
                </a:tc>
                <a:tc>
                  <a:txBody>
                    <a:bodyPr/>
                    <a:lstStyle/>
                    <a:p>
                      <a:pPr algn="ctr">
                        <a:buNone/>
                      </a:pPr>
                      <a:r>
                        <a:rPr lang="en-US" sz="1600"/>
                        <a:t>J2250</a:t>
                      </a:r>
                    </a:p>
                  </a:txBody>
                  <a:tcPr marL="130764" marR="130764" marT="65382" marB="65382" anchor="ctr"/>
                </a:tc>
                <a:tc>
                  <a:txBody>
                    <a:bodyPr/>
                    <a:lstStyle/>
                    <a:p>
                      <a:pPr algn="ctr">
                        <a:buNone/>
                      </a:pPr>
                      <a:r>
                        <a:rPr lang="en-US" sz="1600" dirty="0"/>
                        <a:t>Variant Brand (Target)</a:t>
                      </a:r>
                    </a:p>
                  </a:txBody>
                  <a:tcPr marL="130764" marR="130764" marT="65382" marB="65382" anchor="ctr"/>
                </a:tc>
                <a:extLst>
                  <a:ext uri="{0D108BD9-81ED-4DB2-BD59-A6C34878D82A}">
                    <a16:rowId xmlns:a16="http://schemas.microsoft.com/office/drawing/2014/main" val="19021527"/>
                  </a:ext>
                </a:extLst>
              </a:tr>
              <a:tr h="1015209">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a:t>Competition</a:t>
                      </a:r>
                    </a:p>
                    <a:p>
                      <a:pPr algn="ctr"/>
                      <a:endParaRPr lang="en-US" sz="1600"/>
                    </a:p>
                  </a:txBody>
                  <a:tcPr marL="85043" marR="85043" marT="42521" marB="42521" anchor="ctr"/>
                </a:tc>
                <a:tc>
                  <a:txBody>
                    <a:bodyPr/>
                    <a:lstStyle/>
                    <a:p>
                      <a:pPr algn="ctr">
                        <a:buNone/>
                      </a:pPr>
                      <a:r>
                        <a:rPr lang="en-US" sz="1600"/>
                        <a:t>Product 3 – Fentanyl</a:t>
                      </a:r>
                    </a:p>
                  </a:txBody>
                  <a:tcPr marL="130764" marR="130764" marT="65382" marB="65382" anchor="ctr"/>
                </a:tc>
                <a:tc>
                  <a:txBody>
                    <a:bodyPr/>
                    <a:lstStyle/>
                    <a:p>
                      <a:pPr algn="ctr">
                        <a:buNone/>
                      </a:pPr>
                      <a:r>
                        <a:rPr lang="en-US" sz="1600" dirty="0"/>
                        <a:t>J3010</a:t>
                      </a:r>
                    </a:p>
                  </a:txBody>
                  <a:tcPr marL="130764" marR="130764" marT="65382" marB="65382" anchor="ctr"/>
                </a:tc>
                <a:tc>
                  <a:txBody>
                    <a:bodyPr/>
                    <a:lstStyle/>
                    <a:p>
                      <a:pPr algn="ctr">
                        <a:buNone/>
                      </a:pPr>
                      <a:r>
                        <a:rPr lang="en-US" sz="1600" dirty="0"/>
                        <a:t>Main Competitor (Growing)</a:t>
                      </a:r>
                    </a:p>
                  </a:txBody>
                  <a:tcPr marL="130764" marR="130764" marT="65382" marB="65382" anchor="ctr"/>
                </a:tc>
                <a:extLst>
                  <a:ext uri="{0D108BD9-81ED-4DB2-BD59-A6C34878D82A}">
                    <a16:rowId xmlns:a16="http://schemas.microsoft.com/office/drawing/2014/main" val="3173797656"/>
                  </a:ext>
                </a:extLst>
              </a:tr>
              <a:tr h="731733">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a:t>Competition</a:t>
                      </a:r>
                    </a:p>
                    <a:p>
                      <a:pPr algn="ctr"/>
                      <a:endParaRPr lang="en-US" sz="1600"/>
                    </a:p>
                  </a:txBody>
                  <a:tcPr marL="85043" marR="85043" marT="42521" marB="42521" anchor="ctr"/>
                </a:tc>
                <a:tc>
                  <a:txBody>
                    <a:bodyPr/>
                    <a:lstStyle/>
                    <a:p>
                      <a:pPr algn="ctr">
                        <a:buNone/>
                      </a:pPr>
                      <a:r>
                        <a:rPr lang="en-US" sz="1600"/>
                        <a:t>Product 4 – Propofol</a:t>
                      </a:r>
                    </a:p>
                  </a:txBody>
                  <a:tcPr marL="130764" marR="130764" marT="65382" marB="65382" anchor="ctr"/>
                </a:tc>
                <a:tc>
                  <a:txBody>
                    <a:bodyPr/>
                    <a:lstStyle/>
                    <a:p>
                      <a:pPr algn="ctr">
                        <a:buNone/>
                      </a:pPr>
                      <a:r>
                        <a:rPr lang="en-US" sz="1600"/>
                        <a:t>J2704</a:t>
                      </a:r>
                    </a:p>
                  </a:txBody>
                  <a:tcPr marL="130764" marR="130764" marT="65382" marB="65382" anchor="ctr"/>
                </a:tc>
                <a:tc>
                  <a:txBody>
                    <a:bodyPr/>
                    <a:lstStyle/>
                    <a:p>
                      <a:pPr algn="ctr">
                        <a:buNone/>
                      </a:pPr>
                      <a:r>
                        <a:rPr lang="en-US" sz="1600" dirty="0"/>
                        <a:t>Alternative Competitor</a:t>
                      </a:r>
                    </a:p>
                  </a:txBody>
                  <a:tcPr marL="130764" marR="130764" marT="65382" marB="65382" anchor="ctr"/>
                </a:tc>
                <a:extLst>
                  <a:ext uri="{0D108BD9-81ED-4DB2-BD59-A6C34878D82A}">
                    <a16:rowId xmlns:a16="http://schemas.microsoft.com/office/drawing/2014/main" val="791833590"/>
                  </a:ext>
                </a:extLst>
              </a:tr>
            </a:tbl>
          </a:graphicData>
        </a:graphic>
      </p:graphicFrame>
      <p:pic>
        <p:nvPicPr>
          <p:cNvPr id="5" name="Picture 4">
            <a:extLst>
              <a:ext uri="{FF2B5EF4-FFF2-40B4-BE49-F238E27FC236}">
                <a16:creationId xmlns:a16="http://schemas.microsoft.com/office/drawing/2014/main" id="{08DF19C0-C826-4907-9E38-17120DC70740}"/>
              </a:ext>
            </a:extLst>
          </p:cNvPr>
          <p:cNvPicPr>
            <a:picLocks noChangeAspect="1"/>
          </p:cNvPicPr>
          <p:nvPr/>
        </p:nvPicPr>
        <p:blipFill>
          <a:blip r:embed="rId3"/>
          <a:srcRect l="28373" r="29362" b="4012"/>
          <a:stretch>
            <a:fillRect/>
          </a:stretch>
        </p:blipFill>
        <p:spPr>
          <a:xfrm>
            <a:off x="405721" y="1902213"/>
            <a:ext cx="1203905" cy="3273070"/>
          </a:xfrm>
          <a:prstGeom prst="rect">
            <a:avLst/>
          </a:prstGeom>
        </p:spPr>
      </p:pic>
    </p:spTree>
    <p:extLst>
      <p:ext uri="{BB962C8B-B14F-4D97-AF65-F5344CB8AC3E}">
        <p14:creationId xmlns:p14="http://schemas.microsoft.com/office/powerpoint/2010/main" val="1521374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78C65-0525-187F-7B69-55180B04CAD4}"/>
            </a:ext>
          </a:extLst>
        </p:cNvPr>
        <p:cNvGrpSpPr/>
        <p:nvPr/>
      </p:nvGrpSpPr>
      <p:grpSpPr>
        <a:xfrm>
          <a:off x="0" y="0"/>
          <a:ext cx="0" cy="0"/>
          <a:chOff x="0" y="0"/>
          <a:chExt cx="0" cy="0"/>
        </a:xfrm>
      </p:grpSpPr>
      <p:sp>
        <p:nvSpPr>
          <p:cNvPr id="13" name="Slide Number Placeholder 3">
            <a:extLst>
              <a:ext uri="{FF2B5EF4-FFF2-40B4-BE49-F238E27FC236}">
                <a16:creationId xmlns:a16="http://schemas.microsoft.com/office/drawing/2014/main" id="{9E5FE3FA-F84C-A6C9-8698-1F9426DAC152}"/>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7</a:t>
            </a:fld>
            <a:endParaRPr lang="en-US"/>
          </a:p>
        </p:txBody>
      </p:sp>
      <p:sp>
        <p:nvSpPr>
          <p:cNvPr id="2" name="Title 1">
            <a:extLst>
              <a:ext uri="{FF2B5EF4-FFF2-40B4-BE49-F238E27FC236}">
                <a16:creationId xmlns:a16="http://schemas.microsoft.com/office/drawing/2014/main" id="{65532A18-B937-E3F5-F330-40D626EB202E}"/>
              </a:ext>
            </a:extLst>
          </p:cNvPr>
          <p:cNvSpPr>
            <a:spLocks noGrp="1"/>
          </p:cNvSpPr>
          <p:nvPr>
            <p:ph type="title"/>
          </p:nvPr>
        </p:nvSpPr>
        <p:spPr>
          <a:xfrm>
            <a:off x="578785" y="334652"/>
            <a:ext cx="5756027" cy="682684"/>
          </a:xfrm>
        </p:spPr>
        <p:txBody>
          <a:bodyPr vert="horz" lIns="91440" tIns="45720" rIns="91440" bIns="45720" rtlCol="0" anchor="b">
            <a:noAutofit/>
          </a:bodyPr>
          <a:lstStyle/>
          <a:p>
            <a:r>
              <a:rPr lang="en-US" sz="2900" b="1" i="0" kern="1200" dirty="0"/>
              <a:t>Anesthesia Drug Market</a:t>
            </a:r>
          </a:p>
        </p:txBody>
      </p:sp>
      <p:graphicFrame>
        <p:nvGraphicFramePr>
          <p:cNvPr id="9" name="TextBox 6">
            <a:extLst>
              <a:ext uri="{FF2B5EF4-FFF2-40B4-BE49-F238E27FC236}">
                <a16:creationId xmlns:a16="http://schemas.microsoft.com/office/drawing/2014/main" id="{82FD932E-B576-608E-EA37-124DA8C5FFF7}"/>
              </a:ext>
            </a:extLst>
          </p:cNvPr>
          <p:cNvGraphicFramePr/>
          <p:nvPr>
            <p:extLst>
              <p:ext uri="{D42A27DB-BD31-4B8C-83A1-F6EECF244321}">
                <p14:modId xmlns:p14="http://schemas.microsoft.com/office/powerpoint/2010/main" val="3998859962"/>
              </p:ext>
            </p:extLst>
          </p:nvPr>
        </p:nvGraphicFramePr>
        <p:xfrm>
          <a:off x="336189" y="1860873"/>
          <a:ext cx="11051391" cy="3691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8101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82DB8-FF5A-6C2F-8CB1-93EC61E54378}"/>
            </a:ext>
          </a:extLst>
        </p:cNvPr>
        <p:cNvGrpSpPr/>
        <p:nvPr/>
      </p:nvGrpSpPr>
      <p:grpSpPr>
        <a:xfrm>
          <a:off x="0" y="0"/>
          <a:ext cx="0" cy="0"/>
          <a:chOff x="0" y="0"/>
          <a:chExt cx="0" cy="0"/>
        </a:xfrm>
      </p:grpSpPr>
      <p:sp>
        <p:nvSpPr>
          <p:cNvPr id="13" name="Slide Number Placeholder 1">
            <a:extLst>
              <a:ext uri="{FF2B5EF4-FFF2-40B4-BE49-F238E27FC236}">
                <a16:creationId xmlns:a16="http://schemas.microsoft.com/office/drawing/2014/main" id="{50A99788-461C-AB4B-EF70-576856DEECE8}"/>
              </a:ext>
            </a:extLst>
          </p:cNvPr>
          <p:cNvSpPr>
            <a:spLocks noGrp="1"/>
          </p:cNvSpPr>
          <p:nvPr>
            <p:ph type="sldNum" sz="quarter" idx="12"/>
          </p:nvPr>
        </p:nvSpPr>
        <p:spPr>
          <a:xfrm>
            <a:off x="9375913" y="6276840"/>
            <a:ext cx="2743200" cy="365125"/>
          </a:xfrm>
        </p:spPr>
        <p:txBody>
          <a:bodyPr/>
          <a:lstStyle/>
          <a:p>
            <a:pPr>
              <a:spcAft>
                <a:spcPts val="600"/>
              </a:spcAft>
            </a:pPr>
            <a:fld id="{4267CD5E-26CF-4249-8540-BB1D07FD4227}" type="slidenum">
              <a:rPr lang="en-US" smtClean="0"/>
              <a:pPr>
                <a:spcAft>
                  <a:spcPts val="600"/>
                </a:spcAft>
              </a:pPr>
              <a:t>8</a:t>
            </a:fld>
            <a:endParaRPr lang="en-US"/>
          </a:p>
        </p:txBody>
      </p:sp>
      <p:sp>
        <p:nvSpPr>
          <p:cNvPr id="2" name="Title 1">
            <a:extLst>
              <a:ext uri="{FF2B5EF4-FFF2-40B4-BE49-F238E27FC236}">
                <a16:creationId xmlns:a16="http://schemas.microsoft.com/office/drawing/2014/main" id="{455B2703-514A-3D0B-A65C-30BD4494CB03}"/>
              </a:ext>
            </a:extLst>
          </p:cNvPr>
          <p:cNvSpPr>
            <a:spLocks noGrp="1"/>
          </p:cNvSpPr>
          <p:nvPr>
            <p:ph type="title"/>
          </p:nvPr>
        </p:nvSpPr>
        <p:spPr>
          <a:xfrm>
            <a:off x="381000" y="326675"/>
            <a:ext cx="7904003" cy="508970"/>
          </a:xfrm>
        </p:spPr>
        <p:txBody>
          <a:bodyPr vert="horz" lIns="91440" tIns="45720" rIns="91440" bIns="45720" rtlCol="0" anchor="b">
            <a:noAutofit/>
          </a:bodyPr>
          <a:lstStyle/>
          <a:p>
            <a:r>
              <a:rPr lang="en-US" sz="2900" b="1" i="0" kern="1200" dirty="0">
                <a:latin typeface="Arial Nova" panose="020B0504020202020204" pitchFamily="34" charset="0"/>
                <a:ea typeface="+mj-ea"/>
                <a:cs typeface="+mj-cs"/>
              </a:rPr>
              <a:t>Anesthesia Drug Market</a:t>
            </a:r>
          </a:p>
        </p:txBody>
      </p:sp>
      <p:graphicFrame>
        <p:nvGraphicFramePr>
          <p:cNvPr id="9" name="TextBox 6">
            <a:extLst>
              <a:ext uri="{FF2B5EF4-FFF2-40B4-BE49-F238E27FC236}">
                <a16:creationId xmlns:a16="http://schemas.microsoft.com/office/drawing/2014/main" id="{096DBBEF-0517-98CE-586D-32F180A0117D}"/>
              </a:ext>
            </a:extLst>
          </p:cNvPr>
          <p:cNvGraphicFramePr/>
          <p:nvPr>
            <p:extLst>
              <p:ext uri="{D42A27DB-BD31-4B8C-83A1-F6EECF244321}">
                <p14:modId xmlns:p14="http://schemas.microsoft.com/office/powerpoint/2010/main" val="1140415969"/>
              </p:ext>
            </p:extLst>
          </p:nvPr>
        </p:nvGraphicFramePr>
        <p:xfrm>
          <a:off x="349211" y="985701"/>
          <a:ext cx="11245758" cy="4886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9080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43FE1-F59E-502C-CA34-63A51DCBCCE6}"/>
            </a:ext>
          </a:extLst>
        </p:cNvPr>
        <p:cNvGrpSpPr/>
        <p:nvPr/>
      </p:nvGrpSpPr>
      <p:grpSpPr>
        <a:xfrm>
          <a:off x="0" y="0"/>
          <a:ext cx="0" cy="0"/>
          <a:chOff x="0" y="0"/>
          <a:chExt cx="0" cy="0"/>
        </a:xfrm>
      </p:grpSpPr>
      <p:sp>
        <p:nvSpPr>
          <p:cNvPr id="12" name="Slide Number Placeholder 4">
            <a:extLst>
              <a:ext uri="{FF2B5EF4-FFF2-40B4-BE49-F238E27FC236}">
                <a16:creationId xmlns:a16="http://schemas.microsoft.com/office/drawing/2014/main" id="{3EE87BA2-011A-444E-8E53-C57DD1326476}"/>
              </a:ext>
            </a:extLst>
          </p:cNvPr>
          <p:cNvSpPr>
            <a:spLocks noGrp="1"/>
          </p:cNvSpPr>
          <p:nvPr>
            <p:ph type="sldNum" sz="quarter" idx="12"/>
          </p:nvPr>
        </p:nvSpPr>
        <p:spPr>
          <a:xfrm>
            <a:off x="9375913" y="6276840"/>
            <a:ext cx="2743200" cy="365125"/>
          </a:xfrm>
        </p:spPr>
        <p:txBody>
          <a:bodyPr vert="horz" lIns="91440" tIns="45720" rIns="91440" bIns="45720" rtlCol="0" anchor="ctr">
            <a:normAutofit/>
          </a:bodyPr>
          <a:lstStyle/>
          <a:p>
            <a:pPr>
              <a:spcAft>
                <a:spcPts val="600"/>
              </a:spcAft>
            </a:pPr>
            <a:fld id="{4267CD5E-26CF-4249-8540-BB1D07FD4227}" type="slidenum">
              <a:rPr lang="en-US" smtClean="0"/>
              <a:pPr>
                <a:spcAft>
                  <a:spcPts val="600"/>
                </a:spcAft>
              </a:pPr>
              <a:t>9</a:t>
            </a:fld>
            <a:endParaRPr lang="en-US"/>
          </a:p>
        </p:txBody>
      </p:sp>
      <p:sp>
        <p:nvSpPr>
          <p:cNvPr id="2" name="Title 1">
            <a:extLst>
              <a:ext uri="{FF2B5EF4-FFF2-40B4-BE49-F238E27FC236}">
                <a16:creationId xmlns:a16="http://schemas.microsoft.com/office/drawing/2014/main" id="{DAFCDD9E-F822-7121-9F5F-6FEF9A3D552F}"/>
              </a:ext>
            </a:extLst>
          </p:cNvPr>
          <p:cNvSpPr>
            <a:spLocks noGrp="1"/>
          </p:cNvSpPr>
          <p:nvPr>
            <p:ph type="title"/>
          </p:nvPr>
        </p:nvSpPr>
        <p:spPr>
          <a:xfrm>
            <a:off x="396294" y="252755"/>
            <a:ext cx="11349392" cy="722381"/>
          </a:xfrm>
        </p:spPr>
        <p:txBody>
          <a:bodyPr vert="horz" lIns="91440" tIns="45720" rIns="91440" bIns="45720" rtlCol="0" anchor="b">
            <a:noAutofit/>
          </a:bodyPr>
          <a:lstStyle/>
          <a:p>
            <a:r>
              <a:rPr lang="en-US" sz="2900" dirty="0"/>
              <a:t>In anesthesiology, behavior changes only after confidence is established</a:t>
            </a:r>
          </a:p>
        </p:txBody>
      </p:sp>
      <p:graphicFrame>
        <p:nvGraphicFramePr>
          <p:cNvPr id="5" name="Table 4">
            <a:extLst>
              <a:ext uri="{FF2B5EF4-FFF2-40B4-BE49-F238E27FC236}">
                <a16:creationId xmlns:a16="http://schemas.microsoft.com/office/drawing/2014/main" id="{9D946FB3-0412-81B2-E017-32D63B92A35D}"/>
              </a:ext>
            </a:extLst>
          </p:cNvPr>
          <p:cNvGraphicFramePr>
            <a:graphicFrameLocks noGrp="1"/>
          </p:cNvGraphicFramePr>
          <p:nvPr>
            <p:extLst>
              <p:ext uri="{D42A27DB-BD31-4B8C-83A1-F6EECF244321}">
                <p14:modId xmlns:p14="http://schemas.microsoft.com/office/powerpoint/2010/main" val="3644617996"/>
              </p:ext>
            </p:extLst>
          </p:nvPr>
        </p:nvGraphicFramePr>
        <p:xfrm>
          <a:off x="1932495" y="1699590"/>
          <a:ext cx="9303626" cy="3852796"/>
        </p:xfrm>
        <a:graphic>
          <a:graphicData uri="http://schemas.openxmlformats.org/drawingml/2006/table">
            <a:tbl>
              <a:tblPr firstRow="1" bandRow="1">
                <a:tableStyleId>{073A0DAA-6AF3-43AB-8588-CEC1D06C72B9}</a:tableStyleId>
              </a:tblPr>
              <a:tblGrid>
                <a:gridCol w="5662693">
                  <a:extLst>
                    <a:ext uri="{9D8B030D-6E8A-4147-A177-3AD203B41FA5}">
                      <a16:colId xmlns:a16="http://schemas.microsoft.com/office/drawing/2014/main" val="4160410494"/>
                    </a:ext>
                  </a:extLst>
                </a:gridCol>
                <a:gridCol w="3640933">
                  <a:extLst>
                    <a:ext uri="{9D8B030D-6E8A-4147-A177-3AD203B41FA5}">
                      <a16:colId xmlns:a16="http://schemas.microsoft.com/office/drawing/2014/main" val="2736252870"/>
                    </a:ext>
                  </a:extLst>
                </a:gridCol>
              </a:tblGrid>
              <a:tr h="1032240">
                <a:tc>
                  <a:txBody>
                    <a:bodyPr/>
                    <a:lstStyle/>
                    <a:p>
                      <a:pPr algn="l" fontAlgn="b">
                        <a:buNone/>
                      </a:pPr>
                      <a:r>
                        <a:rPr lang="en-US" sz="1600" b="0" u="none" strike="noStrike" dirty="0">
                          <a:solidFill>
                            <a:schemeClr val="bg1"/>
                          </a:solidFill>
                          <a:effectLst/>
                        </a:rPr>
                        <a:t>         Product</a:t>
                      </a:r>
                      <a:endParaRPr lang="en-US" sz="1600" b="0" i="0" u="none" strike="noStrike" dirty="0">
                        <a:solidFill>
                          <a:schemeClr val="bg1"/>
                        </a:solidFill>
                        <a:effectLst/>
                        <a:latin typeface="Aptos Narrow" panose="020B0004020202020204" pitchFamily="34" charset="0"/>
                      </a:endParaRPr>
                    </a:p>
                  </a:txBody>
                  <a:tcPr marL="22013" marR="22013" marT="22013" marB="0" anchor="ctr">
                    <a:solidFill>
                      <a:srgbClr val="C00000"/>
                    </a:solidFill>
                  </a:tcPr>
                </a:tc>
                <a:tc>
                  <a:txBody>
                    <a:bodyPr/>
                    <a:lstStyle/>
                    <a:p>
                      <a:pPr algn="ctr" fontAlgn="b">
                        <a:buNone/>
                      </a:pPr>
                      <a:r>
                        <a:rPr lang="en-US" sz="1600" b="0" u="none" strike="noStrike" dirty="0">
                          <a:solidFill>
                            <a:schemeClr val="bg1"/>
                          </a:solidFill>
                          <a:effectLst/>
                        </a:rPr>
                        <a:t>Average Years of usage</a:t>
                      </a:r>
                      <a:endParaRPr lang="en-US" sz="1600" b="0" i="0" u="none" strike="noStrike" dirty="0">
                        <a:solidFill>
                          <a:schemeClr val="bg1"/>
                        </a:solidFill>
                        <a:effectLst/>
                        <a:latin typeface="Aptos Narrow" panose="020B0004020202020204" pitchFamily="34" charset="0"/>
                      </a:endParaRPr>
                    </a:p>
                  </a:txBody>
                  <a:tcPr marL="22013" marR="22013" marT="22013" marB="0" anchor="ctr">
                    <a:solidFill>
                      <a:srgbClr val="C00000"/>
                    </a:solidFill>
                  </a:tcPr>
                </a:tc>
                <a:extLst>
                  <a:ext uri="{0D108BD9-81ED-4DB2-BD59-A6C34878D82A}">
                    <a16:rowId xmlns:a16="http://schemas.microsoft.com/office/drawing/2014/main" val="3164712051"/>
                  </a:ext>
                </a:extLst>
              </a:tr>
              <a:tr h="705139">
                <a:tc>
                  <a:txBody>
                    <a:bodyPr/>
                    <a:lstStyle/>
                    <a:p>
                      <a:pPr algn="l" fontAlgn="b">
                        <a:buNone/>
                      </a:pPr>
                      <a:r>
                        <a:rPr lang="en-US" sz="1600" b="0" u="none" strike="noStrike" dirty="0">
                          <a:solidFill>
                            <a:srgbClr val="000000"/>
                          </a:solidFill>
                          <a:effectLst/>
                        </a:rPr>
                        <a:t>Ketorolac (old product)</a:t>
                      </a:r>
                      <a:endParaRPr lang="en-US" sz="1600" b="0" i="0" u="none" strike="noStrike" dirty="0">
                        <a:solidFill>
                          <a:srgbClr val="000000"/>
                        </a:solidFill>
                        <a:effectLst/>
                        <a:latin typeface="Aptos Narrow" panose="020B0004020202020204" pitchFamily="34" charset="0"/>
                      </a:endParaRPr>
                    </a:p>
                  </a:txBody>
                  <a:tcPr marL="22013" marR="22013" marT="22013" marB="0" anchor="ctr"/>
                </a:tc>
                <a:tc>
                  <a:txBody>
                    <a:bodyPr/>
                    <a:lstStyle/>
                    <a:p>
                      <a:pPr algn="ctr" fontAlgn="b">
                        <a:buNone/>
                      </a:pPr>
                      <a:r>
                        <a:rPr lang="en-US" sz="1600" b="0" u="none" strike="noStrike" dirty="0">
                          <a:solidFill>
                            <a:srgbClr val="000000"/>
                          </a:solidFill>
                          <a:effectLst/>
                        </a:rPr>
                        <a:t>2.97</a:t>
                      </a:r>
                      <a:endParaRPr lang="en-US" sz="1600" b="0" i="0" u="none" strike="noStrike" dirty="0">
                        <a:solidFill>
                          <a:srgbClr val="000000"/>
                        </a:solidFill>
                        <a:effectLst/>
                        <a:latin typeface="Aptos Narrow" panose="020B0004020202020204" pitchFamily="34" charset="0"/>
                      </a:endParaRPr>
                    </a:p>
                  </a:txBody>
                  <a:tcPr marL="660389" marR="22013" marT="22013" marB="0" anchor="ctr"/>
                </a:tc>
                <a:extLst>
                  <a:ext uri="{0D108BD9-81ED-4DB2-BD59-A6C34878D82A}">
                    <a16:rowId xmlns:a16="http://schemas.microsoft.com/office/drawing/2014/main" val="921500496"/>
                  </a:ext>
                </a:extLst>
              </a:tr>
              <a:tr h="705139">
                <a:tc>
                  <a:txBody>
                    <a:bodyPr/>
                    <a:lstStyle/>
                    <a:p>
                      <a:pPr algn="l" fontAlgn="b">
                        <a:buNone/>
                      </a:pPr>
                      <a:r>
                        <a:rPr lang="en-US" sz="1600" b="0" u="none" strike="noStrike" dirty="0">
                          <a:solidFill>
                            <a:srgbClr val="000000"/>
                          </a:solidFill>
                          <a:effectLst/>
                        </a:rPr>
                        <a:t>Midazolam (new variant)</a:t>
                      </a:r>
                      <a:endParaRPr lang="en-US" sz="1600" b="0" i="0" u="none" strike="noStrike" dirty="0">
                        <a:solidFill>
                          <a:srgbClr val="000000"/>
                        </a:solidFill>
                        <a:effectLst/>
                        <a:latin typeface="Aptos Narrow" panose="020B0004020202020204" pitchFamily="34" charset="0"/>
                      </a:endParaRPr>
                    </a:p>
                  </a:txBody>
                  <a:tcPr marL="22013" marR="22013" marT="22013" marB="0" anchor="ctr"/>
                </a:tc>
                <a:tc>
                  <a:txBody>
                    <a:bodyPr/>
                    <a:lstStyle/>
                    <a:p>
                      <a:pPr algn="ctr" fontAlgn="b">
                        <a:buNone/>
                      </a:pPr>
                      <a:r>
                        <a:rPr lang="en-US" sz="1600" b="0" u="none" strike="noStrike" dirty="0">
                          <a:solidFill>
                            <a:srgbClr val="000000"/>
                          </a:solidFill>
                          <a:effectLst/>
                        </a:rPr>
                        <a:t>1.83</a:t>
                      </a:r>
                      <a:endParaRPr lang="en-US" sz="1600" b="0" i="0" u="none" strike="noStrike" dirty="0">
                        <a:solidFill>
                          <a:srgbClr val="000000"/>
                        </a:solidFill>
                        <a:effectLst/>
                        <a:latin typeface="Aptos Narrow" panose="020B0004020202020204" pitchFamily="34" charset="0"/>
                      </a:endParaRPr>
                    </a:p>
                  </a:txBody>
                  <a:tcPr marL="660389" marR="22013" marT="22013" marB="0" anchor="ctr"/>
                </a:tc>
                <a:extLst>
                  <a:ext uri="{0D108BD9-81ED-4DB2-BD59-A6C34878D82A}">
                    <a16:rowId xmlns:a16="http://schemas.microsoft.com/office/drawing/2014/main" val="2750113494"/>
                  </a:ext>
                </a:extLst>
              </a:tr>
              <a:tr h="705139">
                <a:tc>
                  <a:txBody>
                    <a:bodyPr/>
                    <a:lstStyle/>
                    <a:p>
                      <a:pPr algn="l" fontAlgn="b">
                        <a:buNone/>
                      </a:pPr>
                      <a:r>
                        <a:rPr lang="en-US" sz="1600" b="0" u="none" strike="noStrike" dirty="0">
                          <a:solidFill>
                            <a:srgbClr val="000000"/>
                          </a:solidFill>
                          <a:effectLst/>
                        </a:rPr>
                        <a:t>Fentanyl</a:t>
                      </a:r>
                      <a:endParaRPr lang="en-US" sz="1600" b="0" i="0" u="none" strike="noStrike" dirty="0">
                        <a:solidFill>
                          <a:srgbClr val="000000"/>
                        </a:solidFill>
                        <a:effectLst/>
                        <a:latin typeface="Aptos Narrow" panose="020B0004020202020204" pitchFamily="34" charset="0"/>
                      </a:endParaRPr>
                    </a:p>
                  </a:txBody>
                  <a:tcPr marL="22013" marR="22013" marT="22013" marB="0" anchor="ctr"/>
                </a:tc>
                <a:tc>
                  <a:txBody>
                    <a:bodyPr/>
                    <a:lstStyle/>
                    <a:p>
                      <a:pPr algn="ctr" fontAlgn="b">
                        <a:buNone/>
                      </a:pPr>
                      <a:r>
                        <a:rPr lang="en-US" sz="1600" b="0" u="none" strike="noStrike" dirty="0">
                          <a:solidFill>
                            <a:srgbClr val="000000"/>
                          </a:solidFill>
                          <a:effectLst/>
                        </a:rPr>
                        <a:t>2.48</a:t>
                      </a:r>
                      <a:endParaRPr lang="en-US" sz="1600" b="0" i="0" u="none" strike="noStrike" dirty="0">
                        <a:solidFill>
                          <a:srgbClr val="000000"/>
                        </a:solidFill>
                        <a:effectLst/>
                        <a:latin typeface="Aptos Narrow" panose="020B0004020202020204" pitchFamily="34" charset="0"/>
                      </a:endParaRPr>
                    </a:p>
                  </a:txBody>
                  <a:tcPr marL="660389" marR="22013" marT="22013" marB="0" anchor="ctr"/>
                </a:tc>
                <a:extLst>
                  <a:ext uri="{0D108BD9-81ED-4DB2-BD59-A6C34878D82A}">
                    <a16:rowId xmlns:a16="http://schemas.microsoft.com/office/drawing/2014/main" val="1923579246"/>
                  </a:ext>
                </a:extLst>
              </a:tr>
              <a:tr h="705139">
                <a:tc>
                  <a:txBody>
                    <a:bodyPr/>
                    <a:lstStyle/>
                    <a:p>
                      <a:pPr algn="l" fontAlgn="b">
                        <a:buNone/>
                      </a:pPr>
                      <a:r>
                        <a:rPr lang="en-US" sz="1600" b="0" u="none" strike="noStrike" dirty="0">
                          <a:solidFill>
                            <a:srgbClr val="000000"/>
                          </a:solidFill>
                          <a:effectLst/>
                        </a:rPr>
                        <a:t>Propofol</a:t>
                      </a:r>
                      <a:endParaRPr lang="en-US" sz="1600" b="0" i="0" u="none" strike="noStrike" dirty="0">
                        <a:solidFill>
                          <a:srgbClr val="000000"/>
                        </a:solidFill>
                        <a:effectLst/>
                        <a:latin typeface="Aptos Narrow" panose="020B0004020202020204" pitchFamily="34" charset="0"/>
                      </a:endParaRPr>
                    </a:p>
                  </a:txBody>
                  <a:tcPr marL="22013" marR="22013" marT="22013" marB="0" anchor="ctr"/>
                </a:tc>
                <a:tc>
                  <a:txBody>
                    <a:bodyPr/>
                    <a:lstStyle/>
                    <a:p>
                      <a:pPr algn="ctr" fontAlgn="b">
                        <a:buNone/>
                      </a:pPr>
                      <a:r>
                        <a:rPr lang="en-US" sz="1600" b="0" u="none" strike="noStrike" dirty="0">
                          <a:solidFill>
                            <a:srgbClr val="000000"/>
                          </a:solidFill>
                          <a:effectLst/>
                        </a:rPr>
                        <a:t>1.44</a:t>
                      </a:r>
                      <a:endParaRPr lang="en-US" sz="1600" b="0" i="0" u="none" strike="noStrike" dirty="0">
                        <a:solidFill>
                          <a:srgbClr val="000000"/>
                        </a:solidFill>
                        <a:effectLst/>
                        <a:latin typeface="Aptos Narrow" panose="020B0004020202020204" pitchFamily="34" charset="0"/>
                      </a:endParaRPr>
                    </a:p>
                  </a:txBody>
                  <a:tcPr marL="660389" marR="22013" marT="22013" marB="0" anchor="ctr"/>
                </a:tc>
                <a:extLst>
                  <a:ext uri="{0D108BD9-81ED-4DB2-BD59-A6C34878D82A}">
                    <a16:rowId xmlns:a16="http://schemas.microsoft.com/office/drawing/2014/main" val="541849399"/>
                  </a:ext>
                </a:extLst>
              </a:tr>
            </a:tbl>
          </a:graphicData>
        </a:graphic>
      </p:graphicFrame>
      <p:pic>
        <p:nvPicPr>
          <p:cNvPr id="4" name="Picture 3">
            <a:extLst>
              <a:ext uri="{FF2B5EF4-FFF2-40B4-BE49-F238E27FC236}">
                <a16:creationId xmlns:a16="http://schemas.microsoft.com/office/drawing/2014/main" id="{E2A73AEC-98F2-73DB-2259-62E730C92A76}"/>
              </a:ext>
            </a:extLst>
          </p:cNvPr>
          <p:cNvPicPr>
            <a:picLocks noChangeAspect="1"/>
          </p:cNvPicPr>
          <p:nvPr/>
        </p:nvPicPr>
        <p:blipFill>
          <a:blip r:embed="rId2"/>
          <a:srcRect l="28373" r="29362" b="4012"/>
          <a:stretch>
            <a:fillRect/>
          </a:stretch>
        </p:blipFill>
        <p:spPr>
          <a:xfrm>
            <a:off x="396294" y="2490446"/>
            <a:ext cx="1203905" cy="3273070"/>
          </a:xfrm>
          <a:prstGeom prst="rect">
            <a:avLst/>
          </a:prstGeom>
        </p:spPr>
      </p:pic>
    </p:spTree>
    <p:extLst>
      <p:ext uri="{BB962C8B-B14F-4D97-AF65-F5344CB8AC3E}">
        <p14:creationId xmlns:p14="http://schemas.microsoft.com/office/powerpoint/2010/main" val="20109800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xml><?xml version="1.0" encoding="utf-8"?>
<p:tagLst xmlns:a="http://schemas.openxmlformats.org/drawingml/2006/main" xmlns:r="http://schemas.openxmlformats.org/officeDocument/2006/relationships" xmlns:p="http://schemas.openxmlformats.org/presentationml/2006/main">
  <p:tag name="SHAPENAME" val="3. Subtitle"/>
</p:tagLst>
</file>

<file path=ppt/tags/tag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xml><?xml version="1.0" encoding="utf-8"?>
<p:tagLst xmlns:a="http://schemas.openxmlformats.org/drawingml/2006/main" xmlns:r="http://schemas.openxmlformats.org/officeDocument/2006/relationships" xmlns:p="http://schemas.openxmlformats.org/presentationml/2006/main">
  <p:tag name="SHAPENAME" val="5. Source"/>
</p:tagLst>
</file>

<file path=ppt/theme/theme1.xml><?xml version="1.0" encoding="utf-8"?>
<a:theme xmlns:a="http://schemas.openxmlformats.org/drawingml/2006/main" name="1_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911</TotalTime>
  <Words>1565</Words>
  <Application>Microsoft Macintosh PowerPoint</Application>
  <PresentationFormat>Widescreen</PresentationFormat>
  <Paragraphs>181</Paragraphs>
  <Slides>31</Slides>
  <Notes>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4" baseType="lpstr">
      <vt:lpstr>Aptos Narrow</vt:lpstr>
      <vt:lpstr>Arial</vt:lpstr>
      <vt:lpstr>Arial Nova</vt:lpstr>
      <vt:lpstr>Calibri</vt:lpstr>
      <vt:lpstr>IBM Plex Sans</vt:lpstr>
      <vt:lpstr>IBM Plex Sans Light</vt:lpstr>
      <vt:lpstr>IBM Plex Sans SemiBold</vt:lpstr>
      <vt:lpstr>Saira Condensed Condensed Light</vt:lpstr>
      <vt:lpstr>Segoe UI</vt:lpstr>
      <vt:lpstr>System Font Regular</vt:lpstr>
      <vt:lpstr>Wingdings</vt:lpstr>
      <vt:lpstr>1_Office Theme</vt:lpstr>
      <vt:lpstr>think-cell Slide</vt:lpstr>
      <vt:lpstr>Analyzing Market Dynamics and Revitalizing Brand Strategy </vt:lpstr>
      <vt:lpstr>Meet the Team!</vt:lpstr>
      <vt:lpstr>Agenda</vt:lpstr>
      <vt:lpstr>PowerPoint Presentation</vt:lpstr>
      <vt:lpstr>PowerPoint Presentation</vt:lpstr>
      <vt:lpstr>Market Basket</vt:lpstr>
      <vt:lpstr>Anesthesia Drug Market</vt:lpstr>
      <vt:lpstr>Anesthesia Drug Market</vt:lpstr>
      <vt:lpstr>In anesthesiology, behavior changes only after confidence is established</vt:lpstr>
      <vt:lpstr>Steps taken for data cleaning</vt:lpstr>
      <vt:lpstr>Dataset</vt:lpstr>
      <vt:lpstr>Market leadership remains intact, but competitive forces are actively reshaping prescribing behaviour</vt:lpstr>
      <vt:lpstr>Patient reach remains concentrated, but competitive expansion is accelerating</vt:lpstr>
      <vt:lpstr>Competitive encroachment is progressively reshaping the prescriber landscape </vt:lpstr>
      <vt:lpstr>Prescribing intensity is shifting as competitive products gain traction</vt:lpstr>
      <vt:lpstr>We do not see any major shifts in the patient population</vt:lpstr>
      <vt:lpstr>Claim share by patient age seems consistent across years</vt:lpstr>
      <vt:lpstr>Top 5 market share erosion territories</vt:lpstr>
      <vt:lpstr>Usage by specialty - Midazolam</vt:lpstr>
      <vt:lpstr>Usage by specialty</vt:lpstr>
      <vt:lpstr>Usage by specialty – top 5 market share losing territories</vt:lpstr>
      <vt:lpstr>Circulatory system ICD procedures see highest usage of anesthesia products over the years</vt:lpstr>
      <vt:lpstr>There is high erosion of market share to fentanyl and propofol across ICD codes</vt:lpstr>
      <vt:lpstr>We see almost similar new to brand rx by hcps for both midazolam and fentanyl </vt:lpstr>
      <vt:lpstr>… however, we see that continuing writers of Fentanyl are higher  </vt:lpstr>
      <vt:lpstr>Product 2 is losing not because of awareness, but because of post-trial abandonment:</vt:lpstr>
      <vt:lpstr>..however, we believe with the right interventions, this can be salvaged</vt:lpstr>
      <vt:lpstr>Territory execution diagnostic (2018)</vt:lpstr>
      <vt:lpstr>Recommendations</vt:lpstr>
      <vt:lpstr>Data exploration opportunities &amp; limitations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Sanjeet Mishra</cp:lastModifiedBy>
  <cp:revision>25</cp:revision>
  <dcterms:created xsi:type="dcterms:W3CDTF">2023-11-15T18:54:42Z</dcterms:created>
  <dcterms:modified xsi:type="dcterms:W3CDTF">2025-12-16T00:21:09Z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2025-12-14T21:32:08Z</vt:lpwstr>
  </property>
  <property fmtid="{D5CDD505-2E9C-101B-9397-08002B2CF9AE}" pid="4" name="MSIP_Label_a73fd474-4f3c-44ed-88fb-5cc4bd2471bf_Method">
    <vt:lpwstr>Privileged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c2f7ba60-c091-49cf-ad57-f7e80a399843</vt:lpwstr>
  </property>
  <property fmtid="{D5CDD505-2E9C-101B-9397-08002B2CF9AE}" pid="8" name="MSIP_Label_a73fd474-4f3c-44ed-88fb-5cc4bd2471bf_ContentBits">
    <vt:lpwstr>0</vt:lpwstr>
  </property>
  <property fmtid="{D5CDD505-2E9C-101B-9397-08002B2CF9AE}" pid="9" name="MSIP_Label_a73fd474-4f3c-44ed-88fb-5cc4bd2471bf_Tag">
    <vt:lpwstr>50, 0, 1, 1</vt:lpwstr>
  </property>
</Properties>
</file>